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Montserrat"/>
      <p:regular r:id="rId49"/>
      <p:bold r:id="rId50"/>
      <p:italic r:id="rId51"/>
      <p:boldItalic r:id="rId52"/>
    </p:embeddedFont>
    <p:embeddedFont>
      <p:font typeface="Lato"/>
      <p:regular r:id="rId53"/>
      <p:bold r:id="rId54"/>
      <p:italic r:id="rId55"/>
      <p:boldItalic r:id="rId56"/>
    </p:embeddedFont>
    <p:embeddedFont>
      <p:font typeface="Average"/>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Average-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5439910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5439910f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5439910f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5439910f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5439910f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5439910f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a:p>
            <a:pPr indent="0" lvl="0" marL="0" rtl="0" algn="l">
              <a:lnSpc>
                <a:spcPct val="150000"/>
              </a:lnSpc>
              <a:spcBef>
                <a:spcPts val="0"/>
              </a:spcBef>
              <a:spcAft>
                <a:spcPts val="0"/>
              </a:spcAft>
              <a:buClr>
                <a:schemeClr val="dk1"/>
              </a:buClr>
              <a:buSzPts val="1100"/>
              <a:buFont typeface="Arial"/>
              <a:buNone/>
            </a:pPr>
            <a:r>
              <a:rPr lang="en-GB" sz="1000">
                <a:solidFill>
                  <a:srgbClr val="16191F"/>
                </a:solidFill>
                <a:highlight>
                  <a:srgbClr val="FFFFFF"/>
                </a:highlight>
                <a:latin typeface="Roboto"/>
                <a:ea typeface="Roboto"/>
                <a:cs typeface="Roboto"/>
                <a:sym typeface="Roboto"/>
              </a:rPr>
              <a:t>Amazon RDS can encrypt your Amazon RDS DB instances. Data that is encrypted at rest includes the underlying storage for DB instances, its automated backups, read replicas, and snapshots.</a:t>
            </a:r>
            <a:endParaRPr sz="1000">
              <a:solidFill>
                <a:srgbClr val="16191F"/>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lang="en-GB" sz="1000">
                <a:solidFill>
                  <a:srgbClr val="16191F"/>
                </a:solidFill>
                <a:highlight>
                  <a:srgbClr val="FFFFFF"/>
                </a:highlight>
                <a:latin typeface="Roboto"/>
                <a:ea typeface="Roboto"/>
                <a:cs typeface="Roboto"/>
                <a:sym typeface="Roboto"/>
              </a:rPr>
              <a:t>Amazon RDS encrypted DB instances use the industry standard AES-256 encryption algorithm to encrypt your data on the server that hosts your Amazon RDS DB instances. After your data is encrypted, Amazon RDS handles authentication of access and decryption of your data transparently with a minimal impact on performance. You don't need to modify your database client applications to use encryption.</a:t>
            </a:r>
            <a:endParaRPr sz="1000">
              <a:solidFill>
                <a:srgbClr val="1619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5439910f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5439910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Vivek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5439910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5439910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vivek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5439910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5439910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Vivek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5439910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5439910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vivek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5439910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5439910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Vivek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5439910f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5439910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Vivek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d6e0807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d6e0807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Krutarth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d6e0807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d6e0807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Krutarth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d6e0807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cd6e0807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Krutarth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d6e0807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d6e0807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Krutarth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d6e0807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d6e0807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Krutarth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d6e08074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d6e0807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Krutarth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5439910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5439910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546bc559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546bc559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546bc559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546bc559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55b4a814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55b4a814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546bc559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546bc559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 </a:t>
            </a:r>
            <a:endParaRPr/>
          </a:p>
          <a:p>
            <a:pPr indent="0" lvl="0" marL="0" rtl="0" algn="l">
              <a:spcBef>
                <a:spcPts val="0"/>
              </a:spcBef>
              <a:spcAft>
                <a:spcPts val="0"/>
              </a:spcAft>
              <a:buClr>
                <a:schemeClr val="dk1"/>
              </a:buClr>
              <a:buSzPts val="1100"/>
              <a:buFont typeface="Arial"/>
              <a:buNone/>
            </a:pPr>
            <a:r>
              <a:rPr lang="en-GB"/>
              <a:t>What is cloud computing, in simple terms?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Cloud computing is the delivery of on-demand computing services -- from applications to storage and processing power -- typically over the internet and on a pay-as-you-go basis.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TOP CLOUD PROVIDERS</a:t>
            </a:r>
            <a:endParaRPr/>
          </a:p>
          <a:p>
            <a:pPr indent="0" lvl="0" marL="0" rtl="0" algn="l">
              <a:spcBef>
                <a:spcPts val="0"/>
              </a:spcBef>
              <a:spcAft>
                <a:spcPts val="0"/>
              </a:spcAft>
              <a:buClr>
                <a:schemeClr val="dk1"/>
              </a:buClr>
              <a:buSzPts val="1100"/>
              <a:buFont typeface="Arial"/>
              <a:buNone/>
            </a:pPr>
            <a:r>
              <a:rPr lang="en-GB"/>
              <a:t>Top cloud providers: AWS, Microsoft Azure, and Google Cloud, hybrid, SaaS players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How does cloud computing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Rather than owning their own computing infrastructure or data centers, companies can rent access to anything from applications to storage from a cloud service provider.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One benefit of using cloud computing services is that firms can avoid the upfront cost and complexity of owning and maintaining their own IT infrastructure, and instead simply pay for what they use, when they use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turn, providers of cloud computing services can benefit from significant economies of scale by delivering the same services to a wide range of customers.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546bc559b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546bc559b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546bc559b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546bc559b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Mahesh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546bc559b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546bc559b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546bc559b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546bc559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55b4a814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55b4a814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5439910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5439910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d6e08074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d6e08074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Krutarth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5439910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5439910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sapna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546bc55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546bc55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Hemant   ---</a:t>
            </a:r>
            <a:endParaRPr sz="900"/>
          </a:p>
          <a:p>
            <a:pPr indent="0" lvl="0" marL="0" rtl="0" algn="l">
              <a:spcBef>
                <a:spcPts val="0"/>
              </a:spcBef>
              <a:spcAft>
                <a:spcPts val="0"/>
              </a:spcAft>
              <a:buNone/>
            </a:pPr>
            <a:r>
              <a:rPr b="1" lang="en-GB" sz="900">
                <a:solidFill>
                  <a:srgbClr val="2D3B45"/>
                </a:solidFill>
              </a:rPr>
              <a:t>Why</a:t>
            </a:r>
            <a:r>
              <a:rPr lang="en-GB" sz="900">
                <a:solidFill>
                  <a:srgbClr val="2D3B45"/>
                </a:solidFill>
              </a:rPr>
              <a:t> – As we have noticed in lots of recent cybersecurity breaches, the attackers were successful because they were able to get access to cloud infrastructure. Once they penetrate the cloud, then they can carry out different kinds of attacks either by obstructing product functions or stealing the sensitive data.</a:t>
            </a:r>
            <a:endParaRPr sz="900">
              <a:solidFill>
                <a:srgbClr val="2D3B45"/>
              </a:solidFill>
            </a:endParaRPr>
          </a:p>
          <a:p>
            <a:pPr indent="0" lvl="0" marL="0" rtl="0" algn="just">
              <a:lnSpc>
                <a:spcPct val="115000"/>
              </a:lnSpc>
              <a:spcBef>
                <a:spcPts val="900"/>
              </a:spcBef>
              <a:spcAft>
                <a:spcPts val="0"/>
              </a:spcAft>
              <a:buClr>
                <a:schemeClr val="dk1"/>
              </a:buClr>
              <a:buSzPts val="1100"/>
              <a:buFont typeface="Arial"/>
              <a:buNone/>
            </a:pPr>
            <a:r>
              <a:rPr lang="en-GB" sz="900">
                <a:solidFill>
                  <a:srgbClr val="2D3B45"/>
                </a:solidFill>
              </a:rPr>
              <a:t>Now-a-days the major challenge with the Cloud is how computing resources should be utilized as the main goal of it is to provide the change in the economics of the data center, but before migrating the sensitive and private data completely into the public cloud, issues of security standards and compatibility must be addressed and implementing out the various tech blockages and secure authentications to avoid the data loss and regulatory breaches.</a:t>
            </a:r>
            <a:endParaRPr sz="900">
              <a:solidFill>
                <a:srgbClr val="2D3B45"/>
              </a:solidFill>
            </a:endParaRPr>
          </a:p>
          <a:p>
            <a:pPr indent="0" lvl="0" marL="0" rtl="0" algn="just">
              <a:lnSpc>
                <a:spcPct val="115000"/>
              </a:lnSpc>
              <a:spcBef>
                <a:spcPts val="900"/>
              </a:spcBef>
              <a:spcAft>
                <a:spcPts val="900"/>
              </a:spcAft>
              <a:buClr>
                <a:schemeClr val="dk1"/>
              </a:buClr>
              <a:buSzPts val="1100"/>
              <a:buFont typeface="Arial"/>
              <a:buNone/>
            </a:pPr>
            <a:r>
              <a:rPr lang="en-GB" sz="900">
                <a:solidFill>
                  <a:srgbClr val="2D3B45"/>
                </a:solidFill>
              </a:rPr>
              <a:t>Hence, we decided to research policies and methodologies – best practices and the tools that can help in making the cloud application secure. Some of the ways to make cloud applications secure is traffic control, using secure protocols, securing the cloud access secrets, implementing the data encryption techniques.</a:t>
            </a:r>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592ddf8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592ddf8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The problems which it inherits from its multi-tenancy and agile work model are Misconfigurations, Shared tenancy vulnerabilities, meeting and billing evasions. One of the things which every organization needs to look up while building out or migrating their traditional infrastructure into the cloud would be the accessibility and ability to prevent data-theft and cross-control access.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5439910f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5439910f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Hemant</a:t>
            </a:r>
            <a:endParaRPr/>
          </a:p>
          <a:p>
            <a:pPr indent="0" lvl="0" marL="0" rtl="0" algn="l">
              <a:lnSpc>
                <a:spcPct val="160000"/>
              </a:lnSpc>
              <a:spcBef>
                <a:spcPts val="0"/>
              </a:spcBef>
              <a:spcAft>
                <a:spcPts val="0"/>
              </a:spcAft>
              <a:buClr>
                <a:schemeClr val="dk1"/>
              </a:buClr>
              <a:buSzPts val="1100"/>
              <a:buFont typeface="Arial"/>
              <a:buNone/>
            </a:pPr>
            <a:r>
              <a:rPr lang="en-GB" sz="1000">
                <a:solidFill>
                  <a:schemeClr val="dk1"/>
                </a:solidFill>
                <a:highlight>
                  <a:srgbClr val="FBFBFB"/>
                </a:highlight>
              </a:rPr>
              <a:t>DevOps and DevSecOps methodologies share similar aspects, including the use of automation and continuous processes for establishing collaborative cycles of development. However, while DevOps prioritizes delivery speed, DevSecOps shifts security to the left. </a:t>
            </a:r>
            <a:endParaRPr sz="1000">
              <a:solidFill>
                <a:schemeClr val="dk1"/>
              </a:solidFill>
              <a:highlight>
                <a:srgbClr val="FBFBFB"/>
              </a:highlight>
            </a:endParaRPr>
          </a:p>
          <a:p>
            <a:pPr indent="0" lvl="0" marL="0" rtl="0" algn="l">
              <a:lnSpc>
                <a:spcPct val="160000"/>
              </a:lnSpc>
              <a:spcBef>
                <a:spcPts val="1100"/>
              </a:spcBef>
              <a:spcAft>
                <a:spcPts val="0"/>
              </a:spcAft>
              <a:buClr>
                <a:schemeClr val="dk1"/>
              </a:buClr>
              <a:buSzPts val="1100"/>
              <a:buFont typeface="Arial"/>
              <a:buNone/>
            </a:pPr>
            <a:r>
              <a:rPr lang="en-GB" sz="1000">
                <a:solidFill>
                  <a:schemeClr val="dk1"/>
                </a:solidFill>
                <a:highlight>
                  <a:srgbClr val="FBFBFB"/>
                </a:highlight>
              </a:rPr>
              <a:t>Initially, DevSecOps practices may increase the development time but will ensure that the codebase is secure from its inception. After some practice, and once security is fully adopted into the development process, teams will gain the advantage of increasing their writing and delivery speed for secure codebases.</a:t>
            </a:r>
            <a:endParaRPr sz="1000">
              <a:solidFill>
                <a:schemeClr val="dk1"/>
              </a:solidFill>
              <a:highlight>
                <a:srgbClr val="FBFBFB"/>
              </a:highlight>
            </a:endParaRPr>
          </a:p>
          <a:p>
            <a:pPr indent="0" lvl="0" marL="0" rtl="0" algn="l">
              <a:spcBef>
                <a:spcPts val="11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9.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30050" y="674575"/>
            <a:ext cx="5424600" cy="25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INFRASTRUCTURE NETWORK SECURITY</a:t>
            </a:r>
            <a:endParaRPr/>
          </a:p>
        </p:txBody>
      </p:sp>
      <p:sp>
        <p:nvSpPr>
          <p:cNvPr id="229" name="Google Shape;229;p17"/>
          <p:cNvSpPr txBox="1"/>
          <p:nvPr>
            <p:ph idx="1" type="subTitle"/>
          </p:nvPr>
        </p:nvSpPr>
        <p:spPr>
          <a:xfrm>
            <a:off x="6182275" y="3186925"/>
            <a:ext cx="2913600" cy="186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Arial"/>
                <a:ea typeface="Arial"/>
                <a:cs typeface="Arial"/>
                <a:sym typeface="Arial"/>
              </a:rPr>
              <a:t>TEAM  - 1</a:t>
            </a:r>
            <a:endParaRPr b="1" sz="1500">
              <a:latin typeface="Arial"/>
              <a:ea typeface="Arial"/>
              <a:cs typeface="Arial"/>
              <a:sym typeface="Arial"/>
            </a:endParaRPr>
          </a:p>
          <a:p>
            <a:pPr indent="0" lvl="0" marL="0" rtl="0" algn="l">
              <a:lnSpc>
                <a:spcPct val="100000"/>
              </a:lnSpc>
              <a:spcBef>
                <a:spcPts val="1600"/>
              </a:spcBef>
              <a:spcAft>
                <a:spcPts val="0"/>
              </a:spcAft>
              <a:buNone/>
            </a:pPr>
            <a:r>
              <a:rPr lang="en-GB" sz="1500">
                <a:latin typeface="Arial"/>
                <a:ea typeface="Arial"/>
                <a:cs typeface="Arial"/>
                <a:sym typeface="Arial"/>
              </a:rPr>
              <a:t>Hemant Jain</a:t>
            </a:r>
            <a:br>
              <a:rPr lang="en-GB" sz="1500">
                <a:latin typeface="Arial"/>
                <a:ea typeface="Arial"/>
                <a:cs typeface="Arial"/>
                <a:sym typeface="Arial"/>
              </a:rPr>
            </a:br>
            <a:r>
              <a:rPr lang="en-GB" sz="1500">
                <a:latin typeface="Arial"/>
                <a:ea typeface="Arial"/>
                <a:cs typeface="Arial"/>
                <a:sym typeface="Arial"/>
              </a:rPr>
              <a:t>Mahesh Vatalu Renukaprasad</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Sapna Patel</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Krutarth Vanesa</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Vivek Shakya</a:t>
            </a:r>
            <a:endParaRPr sz="1500">
              <a:latin typeface="Arial"/>
              <a:ea typeface="Arial"/>
              <a:cs typeface="Arial"/>
              <a:sym typeface="Arial"/>
            </a:endParaRPr>
          </a:p>
        </p:txBody>
      </p:sp>
      <p:sp>
        <p:nvSpPr>
          <p:cNvPr id="230" name="Google Shape;230;p17"/>
          <p:cNvSpPr txBox="1"/>
          <p:nvPr/>
        </p:nvSpPr>
        <p:spPr>
          <a:xfrm>
            <a:off x="600775" y="63225"/>
            <a:ext cx="5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INFO 7350 - Systems and Cybersecurity Fundamentals Spring 2021</a:t>
            </a:r>
            <a:endParaRPr>
              <a:solidFill>
                <a:schemeClr val="lt1"/>
              </a:solidFill>
              <a:latin typeface="Lato"/>
              <a:ea typeface="Lato"/>
              <a:cs typeface="Lato"/>
              <a:sym typeface="Lato"/>
            </a:endParaRPr>
          </a:p>
        </p:txBody>
      </p:sp>
      <p:sp>
        <p:nvSpPr>
          <p:cNvPr id="231" name="Google Shape;23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2" name="Google Shape;232;p17"/>
          <p:cNvSpPr txBox="1"/>
          <p:nvPr/>
        </p:nvSpPr>
        <p:spPr>
          <a:xfrm>
            <a:off x="6018325" y="3343525"/>
            <a:ext cx="60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3" name="Google Shape;233;p17"/>
          <p:cNvSpPr txBox="1"/>
          <p:nvPr/>
        </p:nvSpPr>
        <p:spPr>
          <a:xfrm>
            <a:off x="3785050" y="3274375"/>
            <a:ext cx="25191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Guided By:</a:t>
            </a:r>
            <a:endParaRPr b="1" sz="1500">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Prof. Angel L. Hueca</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Northeastern University</a:t>
            </a:r>
            <a:endParaRPr>
              <a:solidFill>
                <a:schemeClr val="lt1"/>
              </a:solidFill>
              <a:latin typeface="Lato"/>
              <a:ea typeface="Lato"/>
              <a:cs typeface="Lato"/>
              <a:sym typeface="Lato"/>
            </a:endParaRPr>
          </a:p>
        </p:txBody>
      </p:sp>
      <p:pic>
        <p:nvPicPr>
          <p:cNvPr id="234" name="Google Shape;234;p17"/>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1297500" y="393750"/>
            <a:ext cx="7130700" cy="6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Identity, Access and Management (IAM)</a:t>
            </a:r>
            <a:endParaRPr/>
          </a:p>
        </p:txBody>
      </p:sp>
      <p:sp>
        <p:nvSpPr>
          <p:cNvPr id="324" name="Google Shape;324;p26"/>
          <p:cNvSpPr txBox="1"/>
          <p:nvPr>
            <p:ph idx="1" type="body"/>
          </p:nvPr>
        </p:nvSpPr>
        <p:spPr>
          <a:xfrm>
            <a:off x="859100" y="1020450"/>
            <a:ext cx="4496400" cy="3855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Manage users, </a:t>
            </a:r>
            <a:r>
              <a:rPr lang="en-GB">
                <a:latin typeface="Arial"/>
                <a:ea typeface="Arial"/>
                <a:cs typeface="Arial"/>
                <a:sym typeface="Arial"/>
              </a:rPr>
              <a:t>groups</a:t>
            </a:r>
            <a:r>
              <a:rPr lang="en-GB">
                <a:latin typeface="Arial"/>
                <a:ea typeface="Arial"/>
                <a:cs typeface="Arial"/>
                <a:sym typeface="Arial"/>
              </a:rPr>
              <a:t> and roles</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Create </a:t>
            </a:r>
            <a:r>
              <a:rPr lang="en-GB">
                <a:latin typeface="Arial"/>
                <a:ea typeface="Arial"/>
                <a:cs typeface="Arial"/>
                <a:sym typeface="Arial"/>
              </a:rPr>
              <a:t>suitable</a:t>
            </a:r>
            <a:r>
              <a:rPr lang="en-GB">
                <a:latin typeface="Arial"/>
                <a:ea typeface="Arial"/>
                <a:cs typeface="Arial"/>
                <a:sym typeface="Arial"/>
              </a:rPr>
              <a:t> roles for different cloud resources</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Manage user permission by </a:t>
            </a:r>
            <a:r>
              <a:rPr lang="en-GB">
                <a:latin typeface="Arial"/>
                <a:ea typeface="Arial"/>
                <a:cs typeface="Arial"/>
                <a:sym typeface="Arial"/>
              </a:rPr>
              <a:t>designing</a:t>
            </a:r>
            <a:r>
              <a:rPr lang="en-GB">
                <a:latin typeface="Arial"/>
                <a:ea typeface="Arial"/>
                <a:cs typeface="Arial"/>
                <a:sym typeface="Arial"/>
              </a:rPr>
              <a:t> relevant IAM policies</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Follow the principle of least </a:t>
            </a:r>
            <a:r>
              <a:rPr lang="en-GB">
                <a:latin typeface="Arial"/>
                <a:ea typeface="Arial"/>
                <a:cs typeface="Arial"/>
                <a:sym typeface="Arial"/>
              </a:rPr>
              <a:t>privilege</a:t>
            </a:r>
            <a:r>
              <a:rPr lang="en-GB">
                <a:latin typeface="Arial"/>
                <a:ea typeface="Arial"/>
                <a:cs typeface="Arial"/>
                <a:sym typeface="Arial"/>
              </a:rPr>
              <a:t> while assigning permissions or creating IAM policies</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Can be integrated with your own user repository</a:t>
            </a:r>
            <a:endParaRPr>
              <a:latin typeface="Arial"/>
              <a:ea typeface="Arial"/>
              <a:cs typeface="Arial"/>
              <a:sym typeface="Arial"/>
            </a:endParaRPr>
          </a:p>
          <a:p>
            <a:pPr indent="0" lvl="0" marL="0" rtl="0" algn="l">
              <a:lnSpc>
                <a:spcPct val="150000"/>
              </a:lnSpc>
              <a:spcBef>
                <a:spcPts val="1600"/>
              </a:spcBef>
              <a:spcAft>
                <a:spcPts val="0"/>
              </a:spcAft>
              <a:buNone/>
            </a:pPr>
            <a:r>
              <a:rPr b="1" lang="en-GB">
                <a:latin typeface="Arial"/>
                <a:ea typeface="Arial"/>
                <a:cs typeface="Arial"/>
                <a:sym typeface="Arial"/>
              </a:rPr>
              <a:t>Best practices to be followed for IAM credentials from security perspective</a:t>
            </a:r>
            <a:endParaRPr b="1">
              <a:latin typeface="Arial"/>
              <a:ea typeface="Arial"/>
              <a:cs typeface="Arial"/>
              <a:sym typeface="Arial"/>
            </a:endParaRPr>
          </a:p>
          <a:p>
            <a:pPr indent="-311150" lvl="0" marL="457200" rtl="0" algn="l">
              <a:lnSpc>
                <a:spcPct val="150000"/>
              </a:lnSpc>
              <a:spcBef>
                <a:spcPts val="1600"/>
              </a:spcBef>
              <a:spcAft>
                <a:spcPts val="0"/>
              </a:spcAft>
              <a:buSzPts val="1300"/>
              <a:buFont typeface="Arial"/>
              <a:buChar char="-"/>
            </a:pPr>
            <a:r>
              <a:rPr lang="en-GB">
                <a:latin typeface="Arial"/>
                <a:ea typeface="Arial"/>
                <a:cs typeface="Arial"/>
                <a:sym typeface="Arial"/>
              </a:rPr>
              <a:t>One IAM role per person</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Never commit or share IAM credentials</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GB">
                <a:latin typeface="Arial"/>
                <a:ea typeface="Arial"/>
                <a:cs typeface="Arial"/>
                <a:sym typeface="Arial"/>
              </a:rPr>
              <a:t>Never use root credentials</a:t>
            </a:r>
            <a:endParaRPr>
              <a:latin typeface="Arial"/>
              <a:ea typeface="Arial"/>
              <a:cs typeface="Arial"/>
              <a:sym typeface="Arial"/>
            </a:endParaRPr>
          </a:p>
        </p:txBody>
      </p:sp>
      <p:sp>
        <p:nvSpPr>
          <p:cNvPr id="325" name="Google Shape;32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26" name="Google Shape;326;p26"/>
          <p:cNvPicPr preferRelativeResize="0"/>
          <p:nvPr/>
        </p:nvPicPr>
        <p:blipFill>
          <a:blip r:embed="rId3">
            <a:alphaModFix/>
          </a:blip>
          <a:stretch>
            <a:fillRect/>
          </a:stretch>
        </p:blipFill>
        <p:spPr>
          <a:xfrm>
            <a:off x="7584375" y="0"/>
            <a:ext cx="1079574" cy="1122650"/>
          </a:xfrm>
          <a:prstGeom prst="rect">
            <a:avLst/>
          </a:prstGeom>
          <a:noFill/>
          <a:ln>
            <a:noFill/>
          </a:ln>
        </p:spPr>
      </p:pic>
      <p:pic>
        <p:nvPicPr>
          <p:cNvPr id="327" name="Google Shape;327;p26"/>
          <p:cNvPicPr preferRelativeResize="0"/>
          <p:nvPr/>
        </p:nvPicPr>
        <p:blipFill>
          <a:blip r:embed="rId4">
            <a:alphaModFix/>
          </a:blip>
          <a:stretch>
            <a:fillRect/>
          </a:stretch>
        </p:blipFill>
        <p:spPr>
          <a:xfrm>
            <a:off x="5355600" y="1179875"/>
            <a:ext cx="3788400" cy="338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7"/>
          <p:cNvSpPr txBox="1"/>
          <p:nvPr>
            <p:ph type="title"/>
          </p:nvPr>
        </p:nvSpPr>
        <p:spPr>
          <a:xfrm>
            <a:off x="1297500" y="393750"/>
            <a:ext cx="72285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Encrypting Data at rest and in transit</a:t>
            </a:r>
            <a:endParaRPr>
              <a:latin typeface="Arial"/>
              <a:ea typeface="Arial"/>
              <a:cs typeface="Arial"/>
              <a:sym typeface="Arial"/>
            </a:endParaRPr>
          </a:p>
        </p:txBody>
      </p:sp>
      <p:sp>
        <p:nvSpPr>
          <p:cNvPr id="333" name="Google Shape;333;p27"/>
          <p:cNvSpPr txBox="1"/>
          <p:nvPr>
            <p:ph idx="1" type="body"/>
          </p:nvPr>
        </p:nvSpPr>
        <p:spPr>
          <a:xfrm>
            <a:off x="1143750" y="1039525"/>
            <a:ext cx="7536000" cy="391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Make use of the key management service to encrypt your data</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Cloud providers offer key management which is completely managed by them or you can also use custom keys which are </a:t>
            </a:r>
            <a:r>
              <a:rPr lang="en-GB" sz="1500">
                <a:latin typeface="Arial"/>
                <a:ea typeface="Arial"/>
                <a:cs typeface="Arial"/>
                <a:sym typeface="Arial"/>
              </a:rPr>
              <a:t>managed</a:t>
            </a:r>
            <a:r>
              <a:rPr lang="en-GB" sz="1500">
                <a:latin typeface="Arial"/>
                <a:ea typeface="Arial"/>
                <a:cs typeface="Arial"/>
                <a:sym typeface="Arial"/>
              </a:rPr>
              <a:t> solely by the customer</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highlight>
                  <a:schemeClr val="dk1"/>
                </a:highlight>
                <a:latin typeface="Arial"/>
                <a:ea typeface="Arial"/>
                <a:cs typeface="Arial"/>
                <a:sym typeface="Arial"/>
              </a:rPr>
              <a:t>The data keys used to encrypt your data are also encrypted and stored alongside the data that they protect</a:t>
            </a:r>
            <a:endParaRPr sz="1500">
              <a:highlight>
                <a:schemeClr val="dk1"/>
              </a:highlight>
              <a:latin typeface="Arial"/>
              <a:ea typeface="Arial"/>
              <a:cs typeface="Arial"/>
              <a:sym typeface="Arial"/>
            </a:endParaRPr>
          </a:p>
          <a:p>
            <a:pPr indent="0" lvl="0" marL="457200" rtl="0" algn="l">
              <a:spcBef>
                <a:spcPts val="1600"/>
              </a:spcBef>
              <a:spcAft>
                <a:spcPts val="1600"/>
              </a:spcAft>
              <a:buNone/>
            </a:pPr>
            <a:r>
              <a:t/>
            </a:r>
            <a:endParaRPr/>
          </a:p>
        </p:txBody>
      </p:sp>
      <p:pic>
        <p:nvPicPr>
          <p:cNvPr id="334" name="Google Shape;334;p27"/>
          <p:cNvPicPr preferRelativeResize="0"/>
          <p:nvPr/>
        </p:nvPicPr>
        <p:blipFill>
          <a:blip r:embed="rId3">
            <a:alphaModFix/>
          </a:blip>
          <a:stretch>
            <a:fillRect/>
          </a:stretch>
        </p:blipFill>
        <p:spPr>
          <a:xfrm>
            <a:off x="1610575" y="2685775"/>
            <a:ext cx="7144500" cy="2133300"/>
          </a:xfrm>
          <a:prstGeom prst="rect">
            <a:avLst/>
          </a:prstGeom>
          <a:noFill/>
          <a:ln>
            <a:noFill/>
          </a:ln>
        </p:spPr>
      </p:pic>
      <p:sp>
        <p:nvSpPr>
          <p:cNvPr id="335" name="Google Shape;33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6" name="Google Shape;336;p27"/>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ph idx="1" type="body"/>
          </p:nvPr>
        </p:nvSpPr>
        <p:spPr>
          <a:xfrm>
            <a:off x="1297500" y="489200"/>
            <a:ext cx="7186500" cy="3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900">
                <a:latin typeface="Arial"/>
                <a:ea typeface="Arial"/>
                <a:cs typeface="Arial"/>
                <a:sym typeface="Arial"/>
              </a:rPr>
              <a:t>Encrypting data residing in a Relational database storage</a:t>
            </a:r>
            <a:endParaRPr sz="1900">
              <a:latin typeface="Arial"/>
              <a:ea typeface="Arial"/>
              <a:cs typeface="Arial"/>
              <a:sym typeface="Arial"/>
            </a:endParaRPr>
          </a:p>
        </p:txBody>
      </p:sp>
      <p:pic>
        <p:nvPicPr>
          <p:cNvPr id="342" name="Google Shape;342;p28"/>
          <p:cNvPicPr preferRelativeResize="0"/>
          <p:nvPr/>
        </p:nvPicPr>
        <p:blipFill>
          <a:blip r:embed="rId3">
            <a:alphaModFix/>
          </a:blip>
          <a:stretch>
            <a:fillRect/>
          </a:stretch>
        </p:blipFill>
        <p:spPr>
          <a:xfrm>
            <a:off x="1325463" y="1041725"/>
            <a:ext cx="7130576" cy="3564125"/>
          </a:xfrm>
          <a:prstGeom prst="rect">
            <a:avLst/>
          </a:prstGeom>
          <a:noFill/>
          <a:ln>
            <a:noFill/>
          </a:ln>
        </p:spPr>
      </p:pic>
      <p:sp>
        <p:nvSpPr>
          <p:cNvPr id="343" name="Google Shape;34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44" name="Google Shape;344;p28"/>
          <p:cNvPicPr preferRelativeResize="0"/>
          <p:nvPr/>
        </p:nvPicPr>
        <p:blipFill>
          <a:blip r:embed="rId4">
            <a:alphaModFix/>
          </a:blip>
          <a:stretch>
            <a:fillRect/>
          </a:stretch>
        </p:blipFill>
        <p:spPr>
          <a:xfrm>
            <a:off x="7768125" y="0"/>
            <a:ext cx="895825" cy="93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1255325" y="878575"/>
            <a:ext cx="69768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Security Approach</a:t>
            </a:r>
            <a:endParaRPr/>
          </a:p>
        </p:txBody>
      </p:sp>
      <p:sp>
        <p:nvSpPr>
          <p:cNvPr id="350" name="Google Shape;350;p29"/>
          <p:cNvSpPr txBox="1"/>
          <p:nvPr>
            <p:ph idx="1" type="body"/>
          </p:nvPr>
        </p:nvSpPr>
        <p:spPr>
          <a:xfrm>
            <a:off x="1164025" y="1876800"/>
            <a:ext cx="5033400" cy="3228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GB" sz="1400"/>
              <a:t>Understand the design shift from on premise to cloud</a:t>
            </a:r>
            <a:endParaRPr b="1" sz="1400"/>
          </a:p>
          <a:p>
            <a:pPr indent="-317500" lvl="0" marL="457200" rtl="0" algn="l">
              <a:lnSpc>
                <a:spcPct val="150000"/>
              </a:lnSpc>
              <a:spcBef>
                <a:spcPts val="0"/>
              </a:spcBef>
              <a:spcAft>
                <a:spcPts val="0"/>
              </a:spcAft>
              <a:buSzPts val="1400"/>
              <a:buChar char="-"/>
            </a:pPr>
            <a:r>
              <a:rPr b="1" lang="en-GB" sz="1400"/>
              <a:t>Consider security as an architectural strategy</a:t>
            </a:r>
            <a:endParaRPr b="1" sz="1400"/>
          </a:p>
          <a:p>
            <a:pPr indent="-317500" lvl="0" marL="457200" rtl="0" algn="l">
              <a:lnSpc>
                <a:spcPct val="150000"/>
              </a:lnSpc>
              <a:spcBef>
                <a:spcPts val="0"/>
              </a:spcBef>
              <a:spcAft>
                <a:spcPts val="0"/>
              </a:spcAft>
              <a:buSzPts val="1400"/>
              <a:buChar char="-"/>
            </a:pPr>
            <a:r>
              <a:rPr b="1" lang="en-GB" sz="1400"/>
              <a:t>Control access </a:t>
            </a:r>
            <a:r>
              <a:rPr b="1" lang="en-GB" sz="1400"/>
              <a:t>privileges</a:t>
            </a:r>
            <a:endParaRPr b="1" sz="1400"/>
          </a:p>
          <a:p>
            <a:pPr indent="-317500" lvl="0" marL="457200" rtl="0" algn="l">
              <a:lnSpc>
                <a:spcPct val="150000"/>
              </a:lnSpc>
              <a:spcBef>
                <a:spcPts val="0"/>
              </a:spcBef>
              <a:spcAft>
                <a:spcPts val="0"/>
              </a:spcAft>
              <a:buSzPts val="1400"/>
              <a:buChar char="-"/>
            </a:pPr>
            <a:r>
              <a:rPr b="1" lang="en-GB" sz="1400"/>
              <a:t>Use a risk based </a:t>
            </a:r>
            <a:r>
              <a:rPr b="1" lang="en-GB" sz="1400"/>
              <a:t>approach</a:t>
            </a:r>
            <a:endParaRPr b="1" sz="1400"/>
          </a:p>
          <a:p>
            <a:pPr indent="-317500" lvl="0" marL="457200" rtl="0" algn="l">
              <a:lnSpc>
                <a:spcPct val="150000"/>
              </a:lnSpc>
              <a:spcBef>
                <a:spcPts val="0"/>
              </a:spcBef>
              <a:spcAft>
                <a:spcPts val="0"/>
              </a:spcAft>
              <a:buSzPts val="1400"/>
              <a:buChar char="-"/>
            </a:pPr>
            <a:r>
              <a:rPr b="1" lang="en-GB" sz="1400"/>
              <a:t>Focus on monitoring and logging</a:t>
            </a:r>
            <a:endParaRPr b="1" sz="1400"/>
          </a:p>
        </p:txBody>
      </p:sp>
      <p:sp>
        <p:nvSpPr>
          <p:cNvPr id="351" name="Google Shape;35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52" name="Google Shape;352;p29"/>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1297500" y="393750"/>
            <a:ext cx="7088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1 - weak architecture design</a:t>
            </a:r>
            <a:endParaRPr/>
          </a:p>
        </p:txBody>
      </p:sp>
      <p:pic>
        <p:nvPicPr>
          <p:cNvPr id="358" name="Google Shape;358;p30"/>
          <p:cNvPicPr preferRelativeResize="0"/>
          <p:nvPr/>
        </p:nvPicPr>
        <p:blipFill>
          <a:blip r:embed="rId3">
            <a:alphaModFix/>
          </a:blip>
          <a:stretch>
            <a:fillRect/>
          </a:stretch>
        </p:blipFill>
        <p:spPr>
          <a:xfrm>
            <a:off x="279550" y="1076225"/>
            <a:ext cx="8609750" cy="3773749"/>
          </a:xfrm>
          <a:prstGeom prst="rect">
            <a:avLst/>
          </a:prstGeom>
          <a:noFill/>
          <a:ln>
            <a:noFill/>
          </a:ln>
        </p:spPr>
      </p:pic>
      <p:sp>
        <p:nvSpPr>
          <p:cNvPr id="359" name="Google Shape;35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0" name="Google Shape;360;p30"/>
          <p:cNvPicPr preferRelativeResize="0"/>
          <p:nvPr/>
        </p:nvPicPr>
        <p:blipFill>
          <a:blip r:embed="rId4">
            <a:alphaModFix/>
          </a:blip>
          <a:stretch>
            <a:fillRect/>
          </a:stretch>
        </p:blipFill>
        <p:spPr>
          <a:xfrm>
            <a:off x="7778950" y="0"/>
            <a:ext cx="885000" cy="92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idx="1" type="body"/>
          </p:nvPr>
        </p:nvSpPr>
        <p:spPr>
          <a:xfrm>
            <a:off x="1314150" y="920400"/>
            <a:ext cx="6515700" cy="37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23850" lvl="0" marL="457200" rtl="0" algn="l">
              <a:lnSpc>
                <a:spcPct val="150000"/>
              </a:lnSpc>
              <a:spcBef>
                <a:spcPts val="1600"/>
              </a:spcBef>
              <a:spcAft>
                <a:spcPts val="0"/>
              </a:spcAft>
              <a:buSzPts val="1500"/>
              <a:buFont typeface="Arial"/>
              <a:buChar char="-"/>
            </a:pPr>
            <a:r>
              <a:rPr lang="en-GB" sz="1500">
                <a:latin typeface="Arial"/>
                <a:ea typeface="Arial"/>
                <a:cs typeface="Arial"/>
                <a:sym typeface="Arial"/>
              </a:rPr>
              <a:t>VPC - isolate your cloud resources, need to assign a CIDR range</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Public subnets - falls inside the CIDR range of the VPC CIDR</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Web Servers - linux instance which host the web </a:t>
            </a:r>
            <a:r>
              <a:rPr lang="en-GB" sz="1500">
                <a:latin typeface="Arial"/>
                <a:ea typeface="Arial"/>
                <a:cs typeface="Arial"/>
                <a:sym typeface="Arial"/>
              </a:rPr>
              <a:t>application</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Relational Database server  which serves the requests made from web servers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Default security groups which allows </a:t>
            </a:r>
            <a:r>
              <a:rPr lang="en-GB" sz="1500">
                <a:latin typeface="Arial"/>
                <a:ea typeface="Arial"/>
                <a:cs typeface="Arial"/>
                <a:sym typeface="Arial"/>
              </a:rPr>
              <a:t>access</a:t>
            </a:r>
            <a:r>
              <a:rPr lang="en-GB" sz="1500">
                <a:latin typeface="Arial"/>
                <a:ea typeface="Arial"/>
                <a:cs typeface="Arial"/>
                <a:sym typeface="Arial"/>
              </a:rPr>
              <a:t> to linux instances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Routing tables - stores route  from web and database </a:t>
            </a:r>
            <a:r>
              <a:rPr lang="en-GB" sz="1500">
                <a:latin typeface="Arial"/>
                <a:ea typeface="Arial"/>
                <a:cs typeface="Arial"/>
                <a:sym typeface="Arial"/>
              </a:rPr>
              <a:t>servers</a:t>
            </a:r>
            <a:r>
              <a:rPr lang="en-GB" sz="1500">
                <a:latin typeface="Arial"/>
                <a:ea typeface="Arial"/>
                <a:cs typeface="Arial"/>
                <a:sym typeface="Arial"/>
              </a:rPr>
              <a:t> to the internet gateway</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Internet gateway- allows access to public internet via DNS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DNS - </a:t>
            </a:r>
            <a:r>
              <a:rPr lang="en-GB" sz="1500">
                <a:latin typeface="Arial"/>
                <a:ea typeface="Arial"/>
                <a:cs typeface="Arial"/>
                <a:sym typeface="Arial"/>
              </a:rPr>
              <a:t>domain</a:t>
            </a:r>
            <a:r>
              <a:rPr lang="en-GB" sz="1500">
                <a:latin typeface="Arial"/>
                <a:ea typeface="Arial"/>
                <a:cs typeface="Arial"/>
                <a:sym typeface="Arial"/>
              </a:rPr>
              <a:t> name server which resolves the host names</a:t>
            </a:r>
            <a:endParaRPr sz="1500">
              <a:latin typeface="Arial"/>
              <a:ea typeface="Arial"/>
              <a:cs typeface="Arial"/>
              <a:sym typeface="Arial"/>
            </a:endParaRPr>
          </a:p>
          <a:p>
            <a:pPr indent="0" lvl="0" marL="457200" rtl="0" algn="l">
              <a:spcBef>
                <a:spcPts val="1600"/>
              </a:spcBef>
              <a:spcAft>
                <a:spcPts val="1600"/>
              </a:spcAft>
              <a:buNone/>
            </a:pPr>
            <a:r>
              <a:t/>
            </a:r>
            <a:endParaRPr/>
          </a:p>
        </p:txBody>
      </p:sp>
      <p:sp>
        <p:nvSpPr>
          <p:cNvPr id="366" name="Google Shape;366;p31"/>
          <p:cNvSpPr txBox="1"/>
          <p:nvPr/>
        </p:nvSpPr>
        <p:spPr>
          <a:xfrm>
            <a:off x="1621600" y="443400"/>
            <a:ext cx="5625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900">
                <a:solidFill>
                  <a:schemeClr val="lt1"/>
                </a:solidFill>
              </a:rPr>
              <a:t>Cloud resources leveraged for model 1</a:t>
            </a:r>
            <a:endParaRPr sz="2000"/>
          </a:p>
        </p:txBody>
      </p:sp>
      <p:sp>
        <p:nvSpPr>
          <p:cNvPr id="367" name="Google Shape;36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8" name="Google Shape;368;p31"/>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ph type="title"/>
          </p:nvPr>
        </p:nvSpPr>
        <p:spPr>
          <a:xfrm>
            <a:off x="1297500" y="393750"/>
            <a:ext cx="69489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-2 showcasing security at architecture level</a:t>
            </a:r>
            <a:endParaRPr/>
          </a:p>
        </p:txBody>
      </p:sp>
      <p:sp>
        <p:nvSpPr>
          <p:cNvPr id="374" name="Google Shape;374;p32"/>
          <p:cNvSpPr txBox="1"/>
          <p:nvPr>
            <p:ph idx="1" type="body"/>
          </p:nvPr>
        </p:nvSpPr>
        <p:spPr>
          <a:xfrm>
            <a:off x="813119" y="1257925"/>
            <a:ext cx="7535700" cy="314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32"/>
          <p:cNvPicPr preferRelativeResize="0"/>
          <p:nvPr/>
        </p:nvPicPr>
        <p:blipFill>
          <a:blip r:embed="rId3">
            <a:alphaModFix/>
          </a:blip>
          <a:stretch>
            <a:fillRect/>
          </a:stretch>
        </p:blipFill>
        <p:spPr>
          <a:xfrm>
            <a:off x="279550" y="1257925"/>
            <a:ext cx="8679650" cy="3733874"/>
          </a:xfrm>
          <a:prstGeom prst="rect">
            <a:avLst/>
          </a:prstGeom>
          <a:noFill/>
          <a:ln>
            <a:noFill/>
          </a:ln>
        </p:spPr>
      </p:pic>
      <p:sp>
        <p:nvSpPr>
          <p:cNvPr id="376" name="Google Shape;37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77" name="Google Shape;377;p32"/>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idx="1" type="body"/>
          </p:nvPr>
        </p:nvSpPr>
        <p:spPr>
          <a:xfrm>
            <a:off x="1297500" y="545100"/>
            <a:ext cx="7144500" cy="38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Arial"/>
                <a:ea typeface="Arial"/>
                <a:cs typeface="Arial"/>
                <a:sym typeface="Arial"/>
              </a:rPr>
              <a:t>Cloud resources leveraged for model 2</a:t>
            </a:r>
            <a:endParaRPr b="1" sz="1600">
              <a:latin typeface="Arial"/>
              <a:ea typeface="Arial"/>
              <a:cs typeface="Arial"/>
              <a:sym typeface="Arial"/>
            </a:endParaRPr>
          </a:p>
          <a:p>
            <a:pPr indent="-317500" lvl="0" marL="457200" rtl="0" algn="l">
              <a:lnSpc>
                <a:spcPct val="150000"/>
              </a:lnSpc>
              <a:spcBef>
                <a:spcPts val="1600"/>
              </a:spcBef>
              <a:spcAft>
                <a:spcPts val="0"/>
              </a:spcAft>
              <a:buSzPts val="1400"/>
              <a:buChar char="-"/>
            </a:pPr>
            <a:r>
              <a:rPr b="1" lang="en-GB" sz="1400"/>
              <a:t>VPC</a:t>
            </a:r>
            <a:r>
              <a:rPr lang="en-GB" sz="1400"/>
              <a:t> - virtual network to isolate your cloud resources</a:t>
            </a:r>
            <a:endParaRPr sz="1400"/>
          </a:p>
          <a:p>
            <a:pPr indent="-317500" lvl="0" marL="457200" rtl="0" algn="l">
              <a:lnSpc>
                <a:spcPct val="150000"/>
              </a:lnSpc>
              <a:spcBef>
                <a:spcPts val="0"/>
              </a:spcBef>
              <a:spcAft>
                <a:spcPts val="0"/>
              </a:spcAft>
              <a:buSzPts val="1400"/>
              <a:buChar char="-"/>
            </a:pPr>
            <a:r>
              <a:rPr b="1" lang="en-GB" sz="1400"/>
              <a:t>Public subnets</a:t>
            </a:r>
            <a:r>
              <a:rPr lang="en-GB" sz="1400"/>
              <a:t> - host public instance and NAT gateways which in turn allow access to private instances</a:t>
            </a:r>
            <a:endParaRPr sz="1400"/>
          </a:p>
          <a:p>
            <a:pPr indent="-317500" lvl="0" marL="457200" rtl="0" algn="l">
              <a:lnSpc>
                <a:spcPct val="150000"/>
              </a:lnSpc>
              <a:spcBef>
                <a:spcPts val="0"/>
              </a:spcBef>
              <a:spcAft>
                <a:spcPts val="0"/>
              </a:spcAft>
              <a:buSzPts val="1400"/>
              <a:buChar char="-"/>
            </a:pPr>
            <a:r>
              <a:rPr b="1" lang="en-GB" sz="1400"/>
              <a:t>Private subnets</a:t>
            </a:r>
            <a:r>
              <a:rPr lang="en-GB" sz="1400"/>
              <a:t> - helps to enable a layered security </a:t>
            </a:r>
            <a:r>
              <a:rPr lang="en-GB" sz="1400"/>
              <a:t>approach</a:t>
            </a:r>
            <a:r>
              <a:rPr lang="en-GB" sz="1400"/>
              <a:t> by assigning private ip’s to your resources</a:t>
            </a:r>
            <a:endParaRPr sz="1400"/>
          </a:p>
          <a:p>
            <a:pPr indent="-317500" lvl="0" marL="457200" rtl="0" algn="l">
              <a:lnSpc>
                <a:spcPct val="150000"/>
              </a:lnSpc>
              <a:spcBef>
                <a:spcPts val="0"/>
              </a:spcBef>
              <a:spcAft>
                <a:spcPts val="0"/>
              </a:spcAft>
              <a:buSzPts val="1400"/>
              <a:buChar char="-"/>
            </a:pPr>
            <a:r>
              <a:rPr b="1" lang="en-GB" sz="1400"/>
              <a:t>NAT gateway</a:t>
            </a:r>
            <a:r>
              <a:rPr lang="en-GB" sz="1400"/>
              <a:t> - allows access to compute instances inside private subnets , must be placed in a public subnet</a:t>
            </a:r>
            <a:endParaRPr sz="1400"/>
          </a:p>
          <a:p>
            <a:pPr indent="-317500" lvl="0" marL="457200" rtl="0" algn="l">
              <a:lnSpc>
                <a:spcPct val="150000"/>
              </a:lnSpc>
              <a:spcBef>
                <a:spcPts val="0"/>
              </a:spcBef>
              <a:spcAft>
                <a:spcPts val="0"/>
              </a:spcAft>
              <a:buSzPts val="1400"/>
              <a:buChar char="-"/>
            </a:pPr>
            <a:r>
              <a:rPr b="1" lang="en-GB" sz="1400"/>
              <a:t>Security groups </a:t>
            </a:r>
            <a:r>
              <a:rPr lang="en-GB" sz="1400"/>
              <a:t>- enable access rules for specific protocols and their </a:t>
            </a:r>
            <a:r>
              <a:rPr lang="en-GB" sz="1400"/>
              <a:t>associated</a:t>
            </a:r>
            <a:r>
              <a:rPr lang="en-GB" sz="1400"/>
              <a:t> ports, stateful components</a:t>
            </a:r>
            <a:endParaRPr sz="1400"/>
          </a:p>
          <a:p>
            <a:pPr indent="-317500" lvl="0" marL="457200" rtl="0" algn="l">
              <a:lnSpc>
                <a:spcPct val="150000"/>
              </a:lnSpc>
              <a:spcBef>
                <a:spcPts val="0"/>
              </a:spcBef>
              <a:spcAft>
                <a:spcPts val="0"/>
              </a:spcAft>
              <a:buSzPts val="1400"/>
              <a:buChar char="-"/>
            </a:pPr>
            <a:r>
              <a:rPr b="1" lang="en-GB" sz="1400"/>
              <a:t>Network Access list</a:t>
            </a:r>
            <a:r>
              <a:rPr lang="en-GB" sz="1400"/>
              <a:t> - implements another layer of security placed  before security groups, </a:t>
            </a:r>
            <a:r>
              <a:rPr lang="en-GB" sz="1400"/>
              <a:t>stateless</a:t>
            </a:r>
            <a:r>
              <a:rPr lang="en-GB" sz="1400"/>
              <a:t> </a:t>
            </a:r>
            <a:r>
              <a:rPr lang="en-GB" sz="1400"/>
              <a:t>components</a:t>
            </a:r>
            <a:r>
              <a:rPr lang="en-GB" sz="1400"/>
              <a:t>(need to specify inbound and outbound rules separately)</a:t>
            </a:r>
            <a:endParaRPr sz="1400"/>
          </a:p>
        </p:txBody>
      </p:sp>
      <p:sp>
        <p:nvSpPr>
          <p:cNvPr id="383" name="Google Shape;38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4" name="Google Shape;384;p33"/>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idx="1" type="body"/>
          </p:nvPr>
        </p:nvSpPr>
        <p:spPr>
          <a:xfrm>
            <a:off x="1252875" y="994825"/>
            <a:ext cx="6934800" cy="3465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n-GB" sz="1600"/>
              <a:t>VPC/service endpoints</a:t>
            </a:r>
            <a:r>
              <a:rPr lang="en-GB" sz="1600"/>
              <a:t> -  provides secure and direct connectivity to cloud resources, allows private IPs to reach the cloud resources</a:t>
            </a:r>
            <a:endParaRPr sz="1600"/>
          </a:p>
          <a:p>
            <a:pPr indent="-330200" lvl="0" marL="457200" rtl="0" algn="l">
              <a:lnSpc>
                <a:spcPct val="150000"/>
              </a:lnSpc>
              <a:spcBef>
                <a:spcPts val="0"/>
              </a:spcBef>
              <a:spcAft>
                <a:spcPts val="0"/>
              </a:spcAft>
              <a:buSzPts val="1600"/>
              <a:buChar char="-"/>
            </a:pPr>
            <a:r>
              <a:rPr b="1" lang="en-GB" sz="1600"/>
              <a:t>Site-to-site VPN</a:t>
            </a:r>
            <a:r>
              <a:rPr lang="en-GB" sz="1600"/>
              <a:t> - creates a secure connection between corp. data center or remote location to your cloud resources using IP Security (IPSec) tunnels</a:t>
            </a:r>
            <a:endParaRPr sz="1600"/>
          </a:p>
          <a:p>
            <a:pPr indent="-330200" lvl="0" marL="457200" rtl="0" algn="l">
              <a:lnSpc>
                <a:spcPct val="150000"/>
              </a:lnSpc>
              <a:spcBef>
                <a:spcPts val="0"/>
              </a:spcBef>
              <a:spcAft>
                <a:spcPts val="0"/>
              </a:spcAft>
              <a:buSzPts val="1600"/>
              <a:buChar char="-"/>
            </a:pPr>
            <a:r>
              <a:rPr b="1" lang="en-GB" sz="1600"/>
              <a:t>VPN gateway </a:t>
            </a:r>
            <a:r>
              <a:rPr lang="en-GB" sz="1600"/>
              <a:t>- sends encrypted traffic from cloud network to the on premise data center</a:t>
            </a:r>
            <a:endParaRPr sz="1600"/>
          </a:p>
          <a:p>
            <a:pPr indent="-330200" lvl="0" marL="457200" rtl="0" algn="l">
              <a:lnSpc>
                <a:spcPct val="150000"/>
              </a:lnSpc>
              <a:spcBef>
                <a:spcPts val="0"/>
              </a:spcBef>
              <a:spcAft>
                <a:spcPts val="0"/>
              </a:spcAft>
              <a:buSzPts val="1600"/>
              <a:buChar char="-"/>
            </a:pPr>
            <a:r>
              <a:rPr b="1" lang="en-GB" sz="1600"/>
              <a:t>Customer gateway</a:t>
            </a:r>
            <a:r>
              <a:rPr lang="en-GB" sz="1600"/>
              <a:t> - physical device  that forms the part of the IPSec tunnel with VPN gateway when utilizing the site-to-site VPN connection</a:t>
            </a:r>
            <a:endParaRPr sz="1600"/>
          </a:p>
        </p:txBody>
      </p:sp>
      <p:sp>
        <p:nvSpPr>
          <p:cNvPr id="390" name="Google Shape;39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91" name="Google Shape;391;p34"/>
          <p:cNvPicPr preferRelativeResize="0"/>
          <p:nvPr/>
        </p:nvPicPr>
        <p:blipFill>
          <a:blip r:embed="rId3">
            <a:alphaModFix/>
          </a:blip>
          <a:stretch>
            <a:fillRect/>
          </a:stretch>
        </p:blipFill>
        <p:spPr>
          <a:xfrm>
            <a:off x="7707300" y="0"/>
            <a:ext cx="956650" cy="994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Infrastructure as Code and why we need to secure it?</a:t>
            </a:r>
            <a:endParaRPr/>
          </a:p>
        </p:txBody>
      </p:sp>
      <p:sp>
        <p:nvSpPr>
          <p:cNvPr id="397" name="Google Shape;397;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T</a:t>
            </a:r>
            <a:r>
              <a:rPr lang="en-GB" sz="1500"/>
              <a:t>hese Infrastructure as Code scripts are can be identified </a:t>
            </a:r>
            <a:r>
              <a:rPr lang="en-GB" sz="1500"/>
              <a:t>beneficial</a:t>
            </a:r>
            <a:r>
              <a:rPr lang="en-GB" sz="1500"/>
              <a:t> with the example of Fortune 500 company Intercontinental Exchange (ICE). </a:t>
            </a:r>
            <a:endParaRPr sz="1500"/>
          </a:p>
          <a:p>
            <a:pPr indent="-323850" lvl="0" marL="457200" rtl="0" algn="l">
              <a:spcBef>
                <a:spcPts val="0"/>
              </a:spcBef>
              <a:spcAft>
                <a:spcPts val="0"/>
              </a:spcAft>
              <a:buSzPts val="1500"/>
              <a:buChar char="●"/>
            </a:pPr>
            <a:r>
              <a:rPr lang="en-GB" sz="1500"/>
              <a:t>ICE uses IaC scripts to maintain 75% of its 20,000 servers</a:t>
            </a:r>
            <a:endParaRPr sz="1500"/>
          </a:p>
          <a:p>
            <a:pPr indent="-323850" lvl="0" marL="457200" rtl="0" algn="l">
              <a:spcBef>
                <a:spcPts val="0"/>
              </a:spcBef>
              <a:spcAft>
                <a:spcPts val="0"/>
              </a:spcAft>
              <a:buSzPts val="1500"/>
              <a:buChar char="●"/>
            </a:pPr>
            <a:r>
              <a:rPr lang="en-GB" sz="1500"/>
              <a:t>These results in a time reduction of environment provisioning from one or two days to 21 minutes.</a:t>
            </a:r>
            <a:endParaRPr sz="1500"/>
          </a:p>
          <a:p>
            <a:pPr indent="-323850" lvl="0" marL="457200" rtl="0" algn="l">
              <a:spcBef>
                <a:spcPts val="0"/>
              </a:spcBef>
              <a:spcAft>
                <a:spcPts val="0"/>
              </a:spcAft>
              <a:buSzPts val="1500"/>
              <a:buChar char="●"/>
            </a:pPr>
            <a:r>
              <a:rPr lang="en-GB" sz="1500"/>
              <a:t>Defects in IaC scripts can have serious consequences, as these scripts are associated with setting up and managing cloud-system infrastructure and ensuring the availability of client side services. </a:t>
            </a:r>
            <a:endParaRPr sz="1500"/>
          </a:p>
          <a:p>
            <a:pPr indent="-323850" lvl="0" marL="457200" rtl="0" algn="l">
              <a:spcBef>
                <a:spcPts val="0"/>
              </a:spcBef>
              <a:spcAft>
                <a:spcPts val="0"/>
              </a:spcAft>
              <a:buSzPts val="1500"/>
              <a:buChar char="●"/>
            </a:pPr>
            <a:r>
              <a:rPr lang="en-GB" sz="1500"/>
              <a:t>For example, in early 2017, execution of a defective IaC script removed the home directories of around 270 customers in cloud instances maintained by Wikimedia.</a:t>
            </a:r>
            <a:endParaRPr sz="1500"/>
          </a:p>
        </p:txBody>
      </p:sp>
      <p:sp>
        <p:nvSpPr>
          <p:cNvPr id="398" name="Google Shape;39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99" name="Google Shape;399;p35"/>
          <p:cNvPicPr preferRelativeResize="0"/>
          <p:nvPr/>
        </p:nvPicPr>
        <p:blipFill>
          <a:blip r:embed="rId3">
            <a:alphaModFix/>
          </a:blip>
          <a:stretch>
            <a:fillRect/>
          </a:stretch>
        </p:blipFill>
        <p:spPr>
          <a:xfrm>
            <a:off x="7699225" y="0"/>
            <a:ext cx="964725" cy="100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1294300" y="6886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40" name="Google Shape;240;p18"/>
          <p:cNvSpPr txBox="1"/>
          <p:nvPr/>
        </p:nvSpPr>
        <p:spPr>
          <a:xfrm>
            <a:off x="1294301" y="16678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Cloud Security - Why?</a:t>
            </a:r>
            <a:endParaRPr sz="1800">
              <a:solidFill>
                <a:schemeClr val="lt1"/>
              </a:solidFill>
              <a:latin typeface="Average"/>
              <a:ea typeface="Average"/>
              <a:cs typeface="Average"/>
              <a:sym typeface="Average"/>
            </a:endParaRPr>
          </a:p>
        </p:txBody>
      </p:sp>
      <p:sp>
        <p:nvSpPr>
          <p:cNvPr id="241" name="Google Shape;241;p18"/>
          <p:cNvSpPr txBox="1"/>
          <p:nvPr/>
        </p:nvSpPr>
        <p:spPr>
          <a:xfrm>
            <a:off x="1294301" y="202078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42" name="Google Shape;242;p18"/>
          <p:cNvSpPr txBox="1"/>
          <p:nvPr/>
        </p:nvSpPr>
        <p:spPr>
          <a:xfrm>
            <a:off x="1294300" y="2373688"/>
            <a:ext cx="387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Research Problem and Statement</a:t>
            </a:r>
            <a:endParaRPr>
              <a:solidFill>
                <a:schemeClr val="lt1"/>
              </a:solidFill>
              <a:latin typeface="Montserrat"/>
              <a:ea typeface="Montserrat"/>
              <a:cs typeface="Montserrat"/>
              <a:sym typeface="Montserrat"/>
            </a:endParaRPr>
          </a:p>
        </p:txBody>
      </p:sp>
      <p:sp>
        <p:nvSpPr>
          <p:cNvPr id="243" name="Google Shape;243;p18"/>
          <p:cNvSpPr txBox="1"/>
          <p:nvPr/>
        </p:nvSpPr>
        <p:spPr>
          <a:xfrm>
            <a:off x="1318151" y="37305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Materials and Methods</a:t>
            </a:r>
            <a:endParaRPr sz="1800">
              <a:solidFill>
                <a:schemeClr val="lt1"/>
              </a:solidFill>
              <a:latin typeface="Average"/>
              <a:ea typeface="Average"/>
              <a:cs typeface="Average"/>
              <a:sym typeface="Average"/>
            </a:endParaRPr>
          </a:p>
        </p:txBody>
      </p:sp>
      <p:sp>
        <p:nvSpPr>
          <p:cNvPr id="244" name="Google Shape;244;p18"/>
          <p:cNvSpPr txBox="1"/>
          <p:nvPr/>
        </p:nvSpPr>
        <p:spPr>
          <a:xfrm>
            <a:off x="1294375" y="4090050"/>
            <a:ext cx="3066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Results</a:t>
            </a:r>
            <a:endParaRPr sz="1800">
              <a:solidFill>
                <a:schemeClr val="lt1"/>
              </a:solidFill>
              <a:latin typeface="Average"/>
              <a:ea typeface="Average"/>
              <a:cs typeface="Average"/>
              <a:sym typeface="Average"/>
            </a:endParaRPr>
          </a:p>
        </p:txBody>
      </p:sp>
      <p:sp>
        <p:nvSpPr>
          <p:cNvPr id="245" name="Google Shape;245;p18"/>
          <p:cNvSpPr txBox="1"/>
          <p:nvPr/>
        </p:nvSpPr>
        <p:spPr>
          <a:xfrm>
            <a:off x="1294375" y="4449600"/>
            <a:ext cx="3066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Conclusion</a:t>
            </a:r>
            <a:endParaRPr sz="1800">
              <a:solidFill>
                <a:schemeClr val="lt1"/>
              </a:solidFill>
              <a:latin typeface="Average"/>
              <a:ea typeface="Average"/>
              <a:cs typeface="Average"/>
              <a:sym typeface="Average"/>
            </a:endParaRPr>
          </a:p>
        </p:txBody>
      </p:sp>
      <p:sp>
        <p:nvSpPr>
          <p:cNvPr id="246" name="Google Shape;24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7" name="Google Shape;247;p18"/>
          <p:cNvSpPr txBox="1"/>
          <p:nvPr/>
        </p:nvSpPr>
        <p:spPr>
          <a:xfrm>
            <a:off x="600775" y="189700"/>
            <a:ext cx="5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INFO 7350 - Systems and Cybersecurity Fundamentals Spring 2021</a:t>
            </a:r>
            <a:endParaRPr>
              <a:solidFill>
                <a:schemeClr val="lt1"/>
              </a:solidFill>
              <a:latin typeface="Lato"/>
              <a:ea typeface="Lato"/>
              <a:cs typeface="Lato"/>
              <a:sym typeface="Lato"/>
            </a:endParaRPr>
          </a:p>
        </p:txBody>
      </p:sp>
      <p:sp>
        <p:nvSpPr>
          <p:cNvPr id="248" name="Google Shape;248;p18"/>
          <p:cNvSpPr txBox="1"/>
          <p:nvPr/>
        </p:nvSpPr>
        <p:spPr>
          <a:xfrm>
            <a:off x="1294301" y="1319038"/>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Cloud Computing</a:t>
            </a:r>
            <a:endParaRPr sz="1800">
              <a:solidFill>
                <a:schemeClr val="lt1"/>
              </a:solidFill>
              <a:latin typeface="Average"/>
              <a:ea typeface="Average"/>
              <a:cs typeface="Average"/>
              <a:sym typeface="Average"/>
            </a:endParaRPr>
          </a:p>
        </p:txBody>
      </p:sp>
      <p:sp>
        <p:nvSpPr>
          <p:cNvPr id="249" name="Google Shape;249;p18"/>
          <p:cNvSpPr txBox="1"/>
          <p:nvPr/>
        </p:nvSpPr>
        <p:spPr>
          <a:xfrm>
            <a:off x="1294300" y="2726600"/>
            <a:ext cx="3411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Identity and Access Management</a:t>
            </a:r>
            <a:endParaRPr sz="1800">
              <a:solidFill>
                <a:schemeClr val="lt1"/>
              </a:solidFill>
              <a:latin typeface="Average"/>
              <a:ea typeface="Average"/>
              <a:cs typeface="Average"/>
              <a:sym typeface="Average"/>
            </a:endParaRPr>
          </a:p>
        </p:txBody>
      </p:sp>
      <p:sp>
        <p:nvSpPr>
          <p:cNvPr id="250" name="Google Shape;250;p18"/>
          <p:cNvSpPr txBox="1"/>
          <p:nvPr/>
        </p:nvSpPr>
        <p:spPr>
          <a:xfrm>
            <a:off x="1294300" y="3079488"/>
            <a:ext cx="3411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IaC - Infrastructure as Code</a:t>
            </a:r>
            <a:endParaRPr sz="1800">
              <a:solidFill>
                <a:schemeClr val="lt1"/>
              </a:solidFill>
              <a:latin typeface="Average"/>
              <a:ea typeface="Average"/>
              <a:cs typeface="Average"/>
              <a:sym typeface="Average"/>
            </a:endParaRPr>
          </a:p>
        </p:txBody>
      </p:sp>
      <p:sp>
        <p:nvSpPr>
          <p:cNvPr id="251" name="Google Shape;251;p18"/>
          <p:cNvSpPr txBox="1"/>
          <p:nvPr/>
        </p:nvSpPr>
        <p:spPr>
          <a:xfrm>
            <a:off x="1294300" y="3405000"/>
            <a:ext cx="3411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Shared Responsibility Model</a:t>
            </a:r>
            <a:endParaRPr sz="1800">
              <a:solidFill>
                <a:schemeClr val="lt1"/>
              </a:solidFill>
              <a:latin typeface="Average"/>
              <a:ea typeface="Average"/>
              <a:cs typeface="Average"/>
              <a:sym typeface="Average"/>
            </a:endParaRPr>
          </a:p>
        </p:txBody>
      </p:sp>
      <p:pic>
        <p:nvPicPr>
          <p:cNvPr id="252" name="Google Shape;252;p18"/>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lang="en-GB"/>
              <a:t>Best Practices to Secure IaC </a:t>
            </a:r>
            <a:endParaRPr/>
          </a:p>
        </p:txBody>
      </p:sp>
      <p:sp>
        <p:nvSpPr>
          <p:cNvPr id="405" name="Google Shape;405;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Manual Security Assessment: </a:t>
            </a:r>
            <a:endParaRPr sz="1600"/>
          </a:p>
          <a:p>
            <a:pPr indent="0" lvl="0" marL="457200" rtl="0" algn="l">
              <a:spcBef>
                <a:spcPts val="1600"/>
              </a:spcBef>
              <a:spcAft>
                <a:spcPts val="0"/>
              </a:spcAft>
              <a:buNone/>
            </a:pPr>
            <a:r>
              <a:rPr lang="en-GB" sz="1600"/>
              <a:t>This step involves reviewing the architecture/templates before they are deployed and inspecting the live infrastructure after deployments.</a:t>
            </a:r>
            <a:endParaRPr sz="1600"/>
          </a:p>
          <a:p>
            <a:pPr indent="-330200" lvl="0" marL="457200" rtl="0" algn="l">
              <a:spcBef>
                <a:spcPts val="1600"/>
              </a:spcBef>
              <a:spcAft>
                <a:spcPts val="0"/>
              </a:spcAft>
              <a:buSzPts val="1600"/>
              <a:buChar char="●"/>
            </a:pPr>
            <a:r>
              <a:rPr lang="en-GB" sz="1600"/>
              <a:t>Codify everything: </a:t>
            </a:r>
            <a:endParaRPr sz="1600"/>
          </a:p>
          <a:p>
            <a:pPr indent="0" lvl="0" marL="457200" rtl="0" algn="l">
              <a:spcBef>
                <a:spcPts val="1600"/>
              </a:spcBef>
              <a:spcAft>
                <a:spcPts val="0"/>
              </a:spcAft>
              <a:buNone/>
            </a:pPr>
            <a:r>
              <a:rPr lang="en-GB" sz="1600"/>
              <a:t>All of the  infrastructure specifications should be coded in configuration files, such as AWS CloudFormation templates. Infrastructure should be deployed seamlessly, and no one should log into a server to manually make changes.</a:t>
            </a:r>
            <a:endParaRPr sz="1600"/>
          </a:p>
          <a:p>
            <a:pPr indent="0" lvl="0" marL="0" rtl="0" algn="l">
              <a:spcBef>
                <a:spcPts val="1600"/>
              </a:spcBef>
              <a:spcAft>
                <a:spcPts val="1600"/>
              </a:spcAft>
              <a:buNone/>
            </a:pPr>
            <a:r>
              <a:t/>
            </a:r>
            <a:endParaRPr sz="1600"/>
          </a:p>
        </p:txBody>
      </p:sp>
      <p:sp>
        <p:nvSpPr>
          <p:cNvPr id="406" name="Google Shape;40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07" name="Google Shape;407;p36"/>
          <p:cNvPicPr preferRelativeResize="0"/>
          <p:nvPr/>
        </p:nvPicPr>
        <p:blipFill>
          <a:blip r:embed="rId3">
            <a:alphaModFix/>
          </a:blip>
          <a:stretch>
            <a:fillRect/>
          </a:stretch>
        </p:blipFill>
        <p:spPr>
          <a:xfrm>
            <a:off x="7676250" y="0"/>
            <a:ext cx="987700" cy="1027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lang="en-GB"/>
              <a:t>Best Practices to Secure IaC (Continued)</a:t>
            </a:r>
            <a:endParaRPr/>
          </a:p>
        </p:txBody>
      </p:sp>
      <p:sp>
        <p:nvSpPr>
          <p:cNvPr id="413" name="Google Shape;413;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Continuously test system, integrate and deploy: When changes are made automated tests verify that there were no security and compliance regressions before deploying the changes to a production server. All of this is managed by an automated CI/CD pipeline. Unit tests for configuration code should include security checks such as the following:	 </a:t>
            </a:r>
            <a:endParaRPr sz="1500"/>
          </a:p>
          <a:p>
            <a:pPr indent="-323850" lvl="0" marL="457200" rtl="0" algn="l">
              <a:spcBef>
                <a:spcPts val="1600"/>
              </a:spcBef>
              <a:spcAft>
                <a:spcPts val="0"/>
              </a:spcAft>
              <a:buSzPts val="1500"/>
              <a:buChar char="●"/>
            </a:pPr>
            <a:r>
              <a:rPr lang="en-GB" sz="1500"/>
              <a:t>Disable unnecessary services.</a:t>
            </a:r>
            <a:endParaRPr sz="1500"/>
          </a:p>
          <a:p>
            <a:pPr indent="-323850" lvl="0" marL="457200" rtl="0" algn="l">
              <a:spcBef>
                <a:spcPts val="0"/>
              </a:spcBef>
              <a:spcAft>
                <a:spcPts val="0"/>
              </a:spcAft>
              <a:buSzPts val="1500"/>
              <a:buChar char="●"/>
            </a:pPr>
            <a:r>
              <a:rPr lang="en-GB" sz="1500"/>
              <a:t>Close unused ports.</a:t>
            </a:r>
            <a:endParaRPr sz="1500"/>
          </a:p>
          <a:p>
            <a:pPr indent="-323850" lvl="0" marL="457200" rtl="0" algn="l">
              <a:spcBef>
                <a:spcPts val="0"/>
              </a:spcBef>
              <a:spcAft>
                <a:spcPts val="0"/>
              </a:spcAft>
              <a:buSzPts val="1500"/>
              <a:buChar char="●"/>
            </a:pPr>
            <a:r>
              <a:rPr lang="en-GB" sz="1500"/>
              <a:t>Look for hardcoded credentials and secrets.</a:t>
            </a:r>
            <a:endParaRPr sz="1500"/>
          </a:p>
          <a:p>
            <a:pPr indent="-323850" lvl="0" marL="457200" rtl="0" algn="l">
              <a:spcBef>
                <a:spcPts val="0"/>
              </a:spcBef>
              <a:spcAft>
                <a:spcPts val="0"/>
              </a:spcAft>
              <a:buSzPts val="1500"/>
              <a:buChar char="●"/>
            </a:pPr>
            <a:r>
              <a:rPr lang="en-GB" sz="1500"/>
              <a:t>Check and review permissions on files and directories.</a:t>
            </a:r>
            <a:endParaRPr sz="1500"/>
          </a:p>
          <a:p>
            <a:pPr indent="-323850" lvl="0" marL="457200" rtl="0" algn="l">
              <a:spcBef>
                <a:spcPts val="0"/>
              </a:spcBef>
              <a:spcAft>
                <a:spcPts val="0"/>
              </a:spcAft>
              <a:buSzPts val="1500"/>
              <a:buChar char="●"/>
            </a:pPr>
            <a:r>
              <a:rPr lang="en-GB" sz="1500"/>
              <a:t>Ensure that development tools are not installed in production servers.</a:t>
            </a:r>
            <a:endParaRPr sz="1500"/>
          </a:p>
          <a:p>
            <a:pPr indent="-323850" lvl="0" marL="457200" rtl="0" algn="l">
              <a:spcBef>
                <a:spcPts val="0"/>
              </a:spcBef>
              <a:spcAft>
                <a:spcPts val="0"/>
              </a:spcAft>
              <a:buSzPts val="1500"/>
              <a:buChar char="●"/>
            </a:pPr>
            <a:r>
              <a:rPr lang="en-GB" sz="1500"/>
              <a:t>Check auditing and logging policies and configurations.</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14" name="Google Shape;41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15" name="Google Shape;415;p37"/>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GB"/>
              <a:t>Best Practices to Secure IaC (Continued)</a:t>
            </a:r>
            <a:endParaRPr/>
          </a:p>
          <a:p>
            <a:pPr indent="0" lvl="0" marL="0" rtl="0" algn="l">
              <a:spcBef>
                <a:spcPts val="400"/>
              </a:spcBef>
              <a:spcAft>
                <a:spcPts val="0"/>
              </a:spcAft>
              <a:buNone/>
            </a:pPr>
            <a:r>
              <a:t/>
            </a:r>
            <a:endParaRPr/>
          </a:p>
        </p:txBody>
      </p:sp>
      <p:sp>
        <p:nvSpPr>
          <p:cNvPr id="421" name="Google Shape;421;p38"/>
          <p:cNvSpPr txBox="1"/>
          <p:nvPr>
            <p:ph idx="1" type="body"/>
          </p:nvPr>
        </p:nvSpPr>
        <p:spPr>
          <a:xfrm>
            <a:off x="1297500" y="1377875"/>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Version everything: </a:t>
            </a:r>
            <a:endParaRPr sz="1400"/>
          </a:p>
          <a:p>
            <a:pPr indent="0" lvl="0" marL="457200" rtl="0" algn="l">
              <a:spcBef>
                <a:spcPts val="1600"/>
              </a:spcBef>
              <a:spcAft>
                <a:spcPts val="0"/>
              </a:spcAft>
              <a:buNone/>
            </a:pPr>
            <a:r>
              <a:rPr lang="en-GB" sz="1400"/>
              <a:t>The config files should be managed in a version control system. Because all configuration data are written in code, any modifications to the code can be controlled and tracked. Any changes in infrastructure will be performed by changes committed to the VCS. In addition, VCS is important for IaC because it provides the following functions:                     </a:t>
            </a:r>
            <a:endParaRPr sz="1400"/>
          </a:p>
          <a:p>
            <a:pPr indent="-317500" lvl="0" marL="457200" rtl="0" algn="l">
              <a:spcBef>
                <a:spcPts val="1600"/>
              </a:spcBef>
              <a:spcAft>
                <a:spcPts val="0"/>
              </a:spcAft>
              <a:buSzPts val="1400"/>
              <a:buChar char="●"/>
            </a:pPr>
            <a:r>
              <a:rPr lang="en-GB" sz="1400"/>
              <a:t>Traceability: Record all changes that have been made.</a:t>
            </a:r>
            <a:endParaRPr sz="1400"/>
          </a:p>
          <a:p>
            <a:pPr indent="-317500" lvl="0" marL="457200" rtl="0" algn="l">
              <a:spcBef>
                <a:spcPts val="0"/>
              </a:spcBef>
              <a:spcAft>
                <a:spcPts val="0"/>
              </a:spcAft>
              <a:buSzPts val="1400"/>
              <a:buChar char="●"/>
            </a:pPr>
            <a:r>
              <a:rPr lang="en-GB" sz="1400"/>
              <a:t>Rollback: Restore things back in case of any failures.</a:t>
            </a:r>
            <a:endParaRPr sz="1400"/>
          </a:p>
          <a:p>
            <a:pPr indent="-317500" lvl="0" marL="457200" rtl="0" algn="l">
              <a:spcBef>
                <a:spcPts val="0"/>
              </a:spcBef>
              <a:spcAft>
                <a:spcPts val="0"/>
              </a:spcAft>
              <a:buSzPts val="1400"/>
              <a:buChar char="●"/>
            </a:pPr>
            <a:r>
              <a:rPr lang="en-GB" sz="1400"/>
              <a:t>Correlation: Useful for tracing and fixing complex problems when these occur.</a:t>
            </a:r>
            <a:endParaRPr sz="1400"/>
          </a:p>
          <a:p>
            <a:pPr indent="-317500" lvl="0" marL="457200" rtl="0" algn="l">
              <a:spcBef>
                <a:spcPts val="0"/>
              </a:spcBef>
              <a:spcAft>
                <a:spcPts val="0"/>
              </a:spcAft>
              <a:buSzPts val="1400"/>
              <a:buChar char="●"/>
            </a:pPr>
            <a:r>
              <a:rPr lang="en-GB" sz="1400"/>
              <a:t>Visibility: All team members can see when changes are committed to VCS.</a:t>
            </a:r>
            <a:endParaRPr sz="1400"/>
          </a:p>
          <a:p>
            <a:pPr indent="-317500" lvl="0" marL="457200" rtl="0" algn="l">
              <a:spcBef>
                <a:spcPts val="0"/>
              </a:spcBef>
              <a:spcAft>
                <a:spcPts val="0"/>
              </a:spcAft>
              <a:buSzPts val="1400"/>
              <a:buChar char="●"/>
            </a:pPr>
            <a:r>
              <a:rPr lang="en-GB" sz="1400"/>
              <a:t>Actionability: VCS can trigger actions automatically when a change is committed.</a:t>
            </a:r>
            <a:endParaRPr sz="1400"/>
          </a:p>
          <a:p>
            <a:pPr indent="0" lvl="0" marL="0" rtl="0" algn="l">
              <a:spcBef>
                <a:spcPts val="1600"/>
              </a:spcBef>
              <a:spcAft>
                <a:spcPts val="1600"/>
              </a:spcAft>
              <a:buNone/>
            </a:pPr>
            <a:r>
              <a:t/>
            </a:r>
            <a:endParaRPr sz="1400"/>
          </a:p>
        </p:txBody>
      </p:sp>
      <p:sp>
        <p:nvSpPr>
          <p:cNvPr id="422" name="Google Shape;42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23" name="Google Shape;423;p38"/>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GB"/>
              <a:t>Best Practices to Secure IaC (Continued)</a:t>
            </a:r>
            <a:endParaRPr/>
          </a:p>
          <a:p>
            <a:pPr indent="0" lvl="0" marL="0" rtl="0" algn="l">
              <a:spcBef>
                <a:spcPts val="400"/>
              </a:spcBef>
              <a:spcAft>
                <a:spcPts val="0"/>
              </a:spcAft>
              <a:buNone/>
            </a:pPr>
            <a:r>
              <a:t/>
            </a:r>
            <a:endParaRPr/>
          </a:p>
        </p:txBody>
      </p:sp>
      <p:sp>
        <p:nvSpPr>
          <p:cNvPr id="429" name="Google Shape;429;p39"/>
          <p:cNvSpPr txBox="1"/>
          <p:nvPr>
            <p:ph idx="1" type="body"/>
          </p:nvPr>
        </p:nvSpPr>
        <p:spPr>
          <a:xfrm>
            <a:off x="1297500" y="13890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Modular code (small changes rather than big batches): </a:t>
            </a:r>
            <a:endParaRPr sz="1400"/>
          </a:p>
          <a:p>
            <a:pPr indent="0" lvl="0" marL="457200" rtl="0" algn="l">
              <a:spcBef>
                <a:spcPts val="1600"/>
              </a:spcBef>
              <a:spcAft>
                <a:spcPts val="0"/>
              </a:spcAft>
              <a:buNone/>
            </a:pPr>
            <a:r>
              <a:rPr lang="en-GB" sz="1400"/>
              <a:t>Smaller changes make errors easier to detect and allow the team to fix them.    </a:t>
            </a:r>
            <a:endParaRPr sz="1400"/>
          </a:p>
          <a:p>
            <a:pPr indent="-304800" lvl="1" marL="914400" rtl="0" algn="l">
              <a:spcBef>
                <a:spcPts val="1600"/>
              </a:spcBef>
              <a:spcAft>
                <a:spcPts val="0"/>
              </a:spcAft>
              <a:buSzPts val="1200"/>
              <a:buChar char="○"/>
            </a:pPr>
            <a:r>
              <a:rPr lang="en-GB" sz="1200"/>
              <a:t>Easier and less effort in case of testing the changes and evaluation.</a:t>
            </a:r>
            <a:endParaRPr sz="1200"/>
          </a:p>
          <a:p>
            <a:pPr indent="-304800" lvl="1" marL="914400" rtl="0" algn="l">
              <a:spcBef>
                <a:spcPts val="0"/>
              </a:spcBef>
              <a:spcAft>
                <a:spcPts val="0"/>
              </a:spcAft>
              <a:buSzPts val="1200"/>
              <a:buChar char="○"/>
            </a:pPr>
            <a:r>
              <a:rPr lang="en-GB" sz="1200"/>
              <a:t>Faster to find the cause of the bugs and errors, then easy to fix them.</a:t>
            </a:r>
            <a:endParaRPr sz="1200"/>
          </a:p>
          <a:p>
            <a:pPr indent="0" lvl="0" marL="914400" rtl="0" algn="l">
              <a:spcBef>
                <a:spcPts val="1600"/>
              </a:spcBef>
              <a:spcAft>
                <a:spcPts val="0"/>
              </a:spcAft>
              <a:buNone/>
            </a:pPr>
            <a:r>
              <a:t/>
            </a:r>
            <a:endParaRPr sz="1400"/>
          </a:p>
          <a:p>
            <a:pPr indent="-317500" lvl="0" marL="457200" rtl="0" algn="l">
              <a:spcBef>
                <a:spcPts val="1600"/>
              </a:spcBef>
              <a:spcAft>
                <a:spcPts val="0"/>
              </a:spcAft>
              <a:buSzPts val="1400"/>
              <a:buChar char="●"/>
            </a:pPr>
            <a:r>
              <a:rPr lang="en-GB" sz="1400"/>
              <a:t>Immutable infrastructure: </a:t>
            </a:r>
            <a:endParaRPr sz="1400"/>
          </a:p>
          <a:p>
            <a:pPr indent="0" lvl="0" marL="457200" rtl="0" algn="l">
              <a:spcBef>
                <a:spcPts val="1600"/>
              </a:spcBef>
              <a:spcAft>
                <a:spcPts val="0"/>
              </a:spcAft>
              <a:buNone/>
            </a:pPr>
            <a:r>
              <a:rPr lang="en-GB" sz="1400"/>
              <a:t>IT infrastructure elements are replaced for each deployment, instead of making changes to current infrastructure. This process provides consistency, avoids bugs in previous infrastructure and restricts the impact of being breached. It improves security and makes fixes easier.</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430" name="Google Shape;43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31" name="Google Shape;431;p39"/>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GB"/>
              <a:t>Best Practices to Secure IaC (Continued)</a:t>
            </a:r>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
        <p:nvSpPr>
          <p:cNvPr id="437" name="Google Shape;437;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Continuous security and service availability: </a:t>
            </a:r>
            <a:endParaRPr sz="1500"/>
          </a:p>
          <a:p>
            <a:pPr indent="-323850" lvl="0" marL="457200" rtl="0" algn="l">
              <a:spcBef>
                <a:spcPts val="1600"/>
              </a:spcBef>
              <a:spcAft>
                <a:spcPts val="0"/>
              </a:spcAft>
              <a:buSzPts val="1500"/>
              <a:buChar char="●"/>
            </a:pPr>
            <a:r>
              <a:rPr lang="en-GB" sz="1500"/>
              <a:t>It's important to secure not only the application and its runtime environment but also the CI/CD pipeline and test environment. </a:t>
            </a:r>
            <a:endParaRPr sz="1500"/>
          </a:p>
          <a:p>
            <a:pPr indent="-323850" lvl="0" marL="457200" rtl="0" algn="l">
              <a:spcBef>
                <a:spcPts val="0"/>
              </a:spcBef>
              <a:spcAft>
                <a:spcPts val="0"/>
              </a:spcAft>
              <a:buSzPts val="1500"/>
              <a:buChar char="●"/>
            </a:pPr>
            <a:r>
              <a:rPr lang="en-GB" sz="1500"/>
              <a:t>It is important to protect the pipeline from attacks by ensuring that all changes are fully transparent and traceable from end to end.</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
        <p:nvSpPr>
          <p:cNvPr id="438" name="Google Shape;43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39" name="Google Shape;439;p40"/>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txBox="1"/>
          <p:nvPr>
            <p:ph type="title"/>
          </p:nvPr>
        </p:nvSpPr>
        <p:spPr>
          <a:xfrm>
            <a:off x="1052550" y="421850"/>
            <a:ext cx="70389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Shared Responsibility Model</a:t>
            </a:r>
            <a:endParaRPr/>
          </a:p>
        </p:txBody>
      </p:sp>
      <p:pic>
        <p:nvPicPr>
          <p:cNvPr id="445" name="Google Shape;445;p41"/>
          <p:cNvPicPr preferRelativeResize="0"/>
          <p:nvPr/>
        </p:nvPicPr>
        <p:blipFill>
          <a:blip r:embed="rId3">
            <a:alphaModFix/>
          </a:blip>
          <a:stretch>
            <a:fillRect/>
          </a:stretch>
        </p:blipFill>
        <p:spPr>
          <a:xfrm>
            <a:off x="4402600" y="1378775"/>
            <a:ext cx="4647775" cy="2837201"/>
          </a:xfrm>
          <a:prstGeom prst="rect">
            <a:avLst/>
          </a:prstGeom>
          <a:noFill/>
          <a:ln>
            <a:noFill/>
          </a:ln>
        </p:spPr>
      </p:pic>
      <p:sp>
        <p:nvSpPr>
          <p:cNvPr id="446" name="Google Shape;446;p41"/>
          <p:cNvSpPr txBox="1"/>
          <p:nvPr>
            <p:ph idx="1" type="body"/>
          </p:nvPr>
        </p:nvSpPr>
        <p:spPr>
          <a:xfrm>
            <a:off x="1003200" y="1322575"/>
            <a:ext cx="3568800" cy="3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Clients should use some of features present within cloud infrastructure to protect their resources like:</a:t>
            </a:r>
            <a:endParaRPr sz="1500"/>
          </a:p>
          <a:p>
            <a:pPr indent="-323850" lvl="0" marL="457200" rtl="0" algn="l">
              <a:spcBef>
                <a:spcPts val="1600"/>
              </a:spcBef>
              <a:spcAft>
                <a:spcPts val="0"/>
              </a:spcAft>
              <a:buSzPts val="1500"/>
              <a:buChar char="●"/>
            </a:pPr>
            <a:r>
              <a:rPr lang="en-GB" sz="1500"/>
              <a:t>Security Groups</a:t>
            </a:r>
            <a:endParaRPr sz="1500"/>
          </a:p>
          <a:p>
            <a:pPr indent="-323850" lvl="0" marL="457200" rtl="0" algn="l">
              <a:spcBef>
                <a:spcPts val="0"/>
              </a:spcBef>
              <a:spcAft>
                <a:spcPts val="0"/>
              </a:spcAft>
              <a:buSzPts val="1500"/>
              <a:buChar char="●"/>
            </a:pPr>
            <a:r>
              <a:rPr lang="en-GB" sz="1500"/>
              <a:t>Private Subnets</a:t>
            </a:r>
            <a:endParaRPr sz="1500"/>
          </a:p>
          <a:p>
            <a:pPr indent="-323850" lvl="0" marL="457200" rtl="0" algn="l">
              <a:spcBef>
                <a:spcPts val="0"/>
              </a:spcBef>
              <a:spcAft>
                <a:spcPts val="0"/>
              </a:spcAft>
              <a:buSzPts val="1500"/>
              <a:buChar char="●"/>
            </a:pPr>
            <a:r>
              <a:rPr lang="en-GB" sz="1500"/>
              <a:t>CORS (Cross-Origin Resource Sharing)</a:t>
            </a:r>
            <a:endParaRPr sz="1500"/>
          </a:p>
          <a:p>
            <a:pPr indent="-323850" lvl="0" marL="457200" rtl="0" algn="l">
              <a:spcBef>
                <a:spcPts val="0"/>
              </a:spcBef>
              <a:spcAft>
                <a:spcPts val="0"/>
              </a:spcAft>
              <a:buSzPts val="1500"/>
              <a:buChar char="●"/>
            </a:pPr>
            <a:r>
              <a:rPr lang="en-GB" sz="1500"/>
              <a:t>Web ACLs</a:t>
            </a:r>
            <a:endParaRPr sz="1500"/>
          </a:p>
          <a:p>
            <a:pPr indent="-323850" lvl="0" marL="457200" rtl="0" algn="l">
              <a:spcBef>
                <a:spcPts val="0"/>
              </a:spcBef>
              <a:spcAft>
                <a:spcPts val="0"/>
              </a:spcAft>
              <a:buSzPts val="1500"/>
              <a:buChar char="●"/>
            </a:pPr>
            <a:r>
              <a:rPr lang="en-GB" sz="1500"/>
              <a:t>Firewalls</a:t>
            </a:r>
            <a:endParaRPr sz="1500"/>
          </a:p>
          <a:p>
            <a:pPr indent="-323850" lvl="0" marL="457200" rtl="0" algn="l">
              <a:spcBef>
                <a:spcPts val="0"/>
              </a:spcBef>
              <a:spcAft>
                <a:spcPts val="0"/>
              </a:spcAft>
              <a:buSzPts val="1500"/>
              <a:buChar char="●"/>
            </a:pPr>
            <a:r>
              <a:rPr lang="en-GB" sz="1500"/>
              <a:t>Encryption</a:t>
            </a:r>
            <a:endParaRPr sz="1500"/>
          </a:p>
          <a:p>
            <a:pPr indent="-323850" lvl="0" marL="457200" rtl="0" algn="l">
              <a:spcBef>
                <a:spcPts val="0"/>
              </a:spcBef>
              <a:spcAft>
                <a:spcPts val="0"/>
              </a:spcAft>
              <a:buSzPts val="1500"/>
              <a:buChar char="●"/>
            </a:pPr>
            <a:r>
              <a:rPr lang="en-GB" sz="1500"/>
              <a:t>Setting up roles, policies and users  etc</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
        <p:nvSpPr>
          <p:cNvPr id="447" name="Google Shape;44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48" name="Google Shape;448;p41"/>
          <p:cNvPicPr preferRelativeResize="0"/>
          <p:nvPr/>
        </p:nvPicPr>
        <p:blipFill>
          <a:blip r:embed="rId4">
            <a:alphaModFix/>
          </a:blip>
          <a:stretch>
            <a:fillRect/>
          </a:stretch>
        </p:blipFill>
        <p:spPr>
          <a:xfrm>
            <a:off x="7663998" y="0"/>
            <a:ext cx="999952" cy="103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Securing your APIs</a:t>
            </a:r>
            <a:endParaRPr/>
          </a:p>
        </p:txBody>
      </p:sp>
      <p:sp>
        <p:nvSpPr>
          <p:cNvPr id="454" name="Google Shape;454;p42"/>
          <p:cNvSpPr txBox="1"/>
          <p:nvPr>
            <p:ph idx="1" type="body"/>
          </p:nvPr>
        </p:nvSpPr>
        <p:spPr>
          <a:xfrm>
            <a:off x="855625" y="1420275"/>
            <a:ext cx="3568800" cy="3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CORS (Cross-Origin Resource Sharing)</a:t>
            </a:r>
            <a:endParaRPr sz="1500"/>
          </a:p>
          <a:p>
            <a:pPr indent="0" lvl="0" marL="0" rtl="0" algn="l">
              <a:spcBef>
                <a:spcPts val="1600"/>
              </a:spcBef>
              <a:spcAft>
                <a:spcPts val="0"/>
              </a:spcAft>
              <a:buNone/>
            </a:pPr>
            <a:r>
              <a:rPr lang="en-GB" sz="1500"/>
              <a:t>CORS </a:t>
            </a:r>
            <a:r>
              <a:rPr lang="en-GB" sz="1500"/>
              <a:t>is a mechanism that allows restricted resources on a web page to be requested from another domain outside the domain from which the first resource was served.</a:t>
            </a:r>
            <a:endParaRPr sz="1500"/>
          </a:p>
          <a:p>
            <a:pPr indent="0" lvl="0" marL="0" rtl="0" algn="l">
              <a:spcBef>
                <a:spcPts val="1600"/>
              </a:spcBef>
              <a:spcAft>
                <a:spcPts val="0"/>
              </a:spcAft>
              <a:buNone/>
            </a:pPr>
            <a:r>
              <a:rPr lang="en-GB" sz="1500"/>
              <a:t>The benefit of CORS is that it allows your domain to allow reads from another trusted domain.</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455" name="Google Shape;455;p42"/>
          <p:cNvPicPr preferRelativeResize="0"/>
          <p:nvPr/>
        </p:nvPicPr>
        <p:blipFill>
          <a:blip r:embed="rId3">
            <a:alphaModFix/>
          </a:blip>
          <a:stretch>
            <a:fillRect/>
          </a:stretch>
        </p:blipFill>
        <p:spPr>
          <a:xfrm>
            <a:off x="4543875" y="1564213"/>
            <a:ext cx="4419599" cy="2577275"/>
          </a:xfrm>
          <a:prstGeom prst="rect">
            <a:avLst/>
          </a:prstGeom>
          <a:noFill/>
          <a:ln>
            <a:noFill/>
          </a:ln>
        </p:spPr>
      </p:pic>
      <p:sp>
        <p:nvSpPr>
          <p:cNvPr id="456" name="Google Shape;45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57" name="Google Shape;457;p42"/>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1093725" y="246175"/>
            <a:ext cx="7110600" cy="12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u="sng"/>
              <a:t>Configuring CORS in API Gateway in AWS</a:t>
            </a:r>
            <a:endParaRPr b="1" sz="2200" u="sng"/>
          </a:p>
          <a:p>
            <a:pPr indent="0" lvl="0" marL="0" rtl="0" algn="l">
              <a:spcBef>
                <a:spcPts val="0"/>
              </a:spcBef>
              <a:spcAft>
                <a:spcPts val="0"/>
              </a:spcAft>
              <a:buNone/>
            </a:pPr>
            <a:br>
              <a:rPr lang="en-GB" sz="2200"/>
            </a:br>
            <a:r>
              <a:rPr lang="en-GB" sz="1300"/>
              <a:t>Misconfiguring CORS with “*” Value</a:t>
            </a:r>
            <a:endParaRPr sz="1300"/>
          </a:p>
        </p:txBody>
      </p:sp>
      <p:pic>
        <p:nvPicPr>
          <p:cNvPr id="463" name="Google Shape;463;p43"/>
          <p:cNvPicPr preferRelativeResize="0"/>
          <p:nvPr/>
        </p:nvPicPr>
        <p:blipFill>
          <a:blip r:embed="rId3">
            <a:alphaModFix/>
          </a:blip>
          <a:stretch>
            <a:fillRect/>
          </a:stretch>
        </p:blipFill>
        <p:spPr>
          <a:xfrm>
            <a:off x="1215600" y="1378425"/>
            <a:ext cx="4820275" cy="2289650"/>
          </a:xfrm>
          <a:prstGeom prst="rect">
            <a:avLst/>
          </a:prstGeom>
          <a:noFill/>
          <a:ln>
            <a:noFill/>
          </a:ln>
        </p:spPr>
      </p:pic>
      <p:pic>
        <p:nvPicPr>
          <p:cNvPr id="464" name="Google Shape;464;p43"/>
          <p:cNvPicPr preferRelativeResize="0"/>
          <p:nvPr/>
        </p:nvPicPr>
        <p:blipFill>
          <a:blip r:embed="rId4">
            <a:alphaModFix/>
          </a:blip>
          <a:stretch>
            <a:fillRect/>
          </a:stretch>
        </p:blipFill>
        <p:spPr>
          <a:xfrm>
            <a:off x="3471174" y="3747050"/>
            <a:ext cx="5480776" cy="1354425"/>
          </a:xfrm>
          <a:prstGeom prst="rect">
            <a:avLst/>
          </a:prstGeom>
          <a:noFill/>
          <a:ln>
            <a:noFill/>
          </a:ln>
        </p:spPr>
      </p:pic>
      <p:sp>
        <p:nvSpPr>
          <p:cNvPr id="465" name="Google Shape;46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66" name="Google Shape;466;p43"/>
          <p:cNvPicPr preferRelativeResize="0"/>
          <p:nvPr/>
        </p:nvPicPr>
        <p:blipFill>
          <a:blip r:embed="rId5">
            <a:alphaModFix/>
          </a:blip>
          <a:stretch>
            <a:fillRect/>
          </a:stretch>
        </p:blipFill>
        <p:spPr>
          <a:xfrm>
            <a:off x="7584375" y="0"/>
            <a:ext cx="1079574" cy="1122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4"/>
          <p:cNvSpPr txBox="1"/>
          <p:nvPr>
            <p:ph type="title"/>
          </p:nvPr>
        </p:nvSpPr>
        <p:spPr>
          <a:xfrm>
            <a:off x="1297500" y="393750"/>
            <a:ext cx="7038900" cy="6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SYN Flood Attack</a:t>
            </a:r>
            <a:endParaRPr/>
          </a:p>
        </p:txBody>
      </p:sp>
      <p:pic>
        <p:nvPicPr>
          <p:cNvPr descr="What is a TCP SYN Flood | DDoS Attack Glossary | Imperva" id="472" name="Google Shape;472;p44"/>
          <p:cNvPicPr preferRelativeResize="0"/>
          <p:nvPr/>
        </p:nvPicPr>
        <p:blipFill>
          <a:blip r:embed="rId3">
            <a:alphaModFix/>
          </a:blip>
          <a:stretch>
            <a:fillRect/>
          </a:stretch>
        </p:blipFill>
        <p:spPr>
          <a:xfrm>
            <a:off x="4314375" y="1266125"/>
            <a:ext cx="4597400" cy="3303050"/>
          </a:xfrm>
          <a:prstGeom prst="rect">
            <a:avLst/>
          </a:prstGeom>
          <a:noFill/>
          <a:ln>
            <a:noFill/>
          </a:ln>
        </p:spPr>
      </p:pic>
      <p:pic>
        <p:nvPicPr>
          <p:cNvPr descr="Building Java Client/Server Applications with TCP" id="473" name="Google Shape;473;p44"/>
          <p:cNvPicPr preferRelativeResize="0"/>
          <p:nvPr/>
        </p:nvPicPr>
        <p:blipFill>
          <a:blip r:embed="rId4">
            <a:alphaModFix/>
          </a:blip>
          <a:stretch>
            <a:fillRect/>
          </a:stretch>
        </p:blipFill>
        <p:spPr>
          <a:xfrm>
            <a:off x="857250" y="1890150"/>
            <a:ext cx="2908725" cy="1817800"/>
          </a:xfrm>
          <a:prstGeom prst="rect">
            <a:avLst/>
          </a:prstGeom>
          <a:noFill/>
          <a:ln>
            <a:noFill/>
          </a:ln>
        </p:spPr>
      </p:pic>
      <p:sp>
        <p:nvSpPr>
          <p:cNvPr id="474" name="Google Shape;474;p44"/>
          <p:cNvSpPr txBox="1"/>
          <p:nvPr/>
        </p:nvSpPr>
        <p:spPr>
          <a:xfrm>
            <a:off x="1432975" y="3707950"/>
            <a:ext cx="21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TCP HandShake</a:t>
            </a:r>
            <a:endParaRPr>
              <a:solidFill>
                <a:schemeClr val="lt1"/>
              </a:solidFill>
              <a:latin typeface="Lato"/>
              <a:ea typeface="Lato"/>
              <a:cs typeface="Lato"/>
              <a:sym typeface="Lato"/>
            </a:endParaRPr>
          </a:p>
        </p:txBody>
      </p:sp>
      <p:sp>
        <p:nvSpPr>
          <p:cNvPr id="475" name="Google Shape;475;p44"/>
          <p:cNvSpPr txBox="1"/>
          <p:nvPr/>
        </p:nvSpPr>
        <p:spPr>
          <a:xfrm>
            <a:off x="5731100" y="4654375"/>
            <a:ext cx="21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SYN Flood Attack</a:t>
            </a:r>
            <a:endParaRPr>
              <a:solidFill>
                <a:schemeClr val="lt1"/>
              </a:solidFill>
              <a:latin typeface="Lato"/>
              <a:ea typeface="Lato"/>
              <a:cs typeface="Lato"/>
              <a:sym typeface="Lato"/>
            </a:endParaRPr>
          </a:p>
        </p:txBody>
      </p:sp>
      <p:sp>
        <p:nvSpPr>
          <p:cNvPr id="476" name="Google Shape;47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77" name="Google Shape;477;p44"/>
          <p:cNvPicPr preferRelativeResize="0"/>
          <p:nvPr/>
        </p:nvPicPr>
        <p:blipFill>
          <a:blip r:embed="rId5">
            <a:alphaModFix/>
          </a:blip>
          <a:stretch>
            <a:fillRect/>
          </a:stretch>
        </p:blipFill>
        <p:spPr>
          <a:xfrm>
            <a:off x="7584375" y="0"/>
            <a:ext cx="1079574" cy="112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5"/>
          <p:cNvSpPr txBox="1"/>
          <p:nvPr>
            <p:ph type="title"/>
          </p:nvPr>
        </p:nvSpPr>
        <p:spPr>
          <a:xfrm>
            <a:off x="1297500" y="182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SYN Flood Attack using Metasploit</a:t>
            </a:r>
            <a:endParaRPr/>
          </a:p>
        </p:txBody>
      </p:sp>
      <p:pic>
        <p:nvPicPr>
          <p:cNvPr id="483" name="Google Shape;483;p45"/>
          <p:cNvPicPr preferRelativeResize="0"/>
          <p:nvPr/>
        </p:nvPicPr>
        <p:blipFill rotWithShape="1">
          <a:blip r:embed="rId3">
            <a:alphaModFix/>
          </a:blip>
          <a:srcRect b="0" l="0" r="33598" t="0"/>
          <a:stretch/>
        </p:blipFill>
        <p:spPr>
          <a:xfrm>
            <a:off x="28125" y="3476550"/>
            <a:ext cx="4901700" cy="1338400"/>
          </a:xfrm>
          <a:prstGeom prst="rect">
            <a:avLst/>
          </a:prstGeom>
          <a:noFill/>
          <a:ln>
            <a:noFill/>
          </a:ln>
        </p:spPr>
      </p:pic>
      <p:pic>
        <p:nvPicPr>
          <p:cNvPr id="484" name="Google Shape;484;p45"/>
          <p:cNvPicPr preferRelativeResize="0"/>
          <p:nvPr/>
        </p:nvPicPr>
        <p:blipFill>
          <a:blip r:embed="rId4">
            <a:alphaModFix/>
          </a:blip>
          <a:stretch>
            <a:fillRect/>
          </a:stretch>
        </p:blipFill>
        <p:spPr>
          <a:xfrm>
            <a:off x="2208800" y="1178000"/>
            <a:ext cx="6900075" cy="953050"/>
          </a:xfrm>
          <a:prstGeom prst="rect">
            <a:avLst/>
          </a:prstGeom>
          <a:noFill/>
          <a:ln>
            <a:noFill/>
          </a:ln>
        </p:spPr>
      </p:pic>
      <p:pic>
        <p:nvPicPr>
          <p:cNvPr id="485" name="Google Shape;485;p45"/>
          <p:cNvPicPr preferRelativeResize="0"/>
          <p:nvPr/>
        </p:nvPicPr>
        <p:blipFill>
          <a:blip r:embed="rId5">
            <a:alphaModFix/>
          </a:blip>
          <a:stretch>
            <a:fillRect/>
          </a:stretch>
        </p:blipFill>
        <p:spPr>
          <a:xfrm>
            <a:off x="4994875" y="2705225"/>
            <a:ext cx="4114000" cy="2223376"/>
          </a:xfrm>
          <a:prstGeom prst="rect">
            <a:avLst/>
          </a:prstGeom>
          <a:noFill/>
          <a:ln>
            <a:noFill/>
          </a:ln>
        </p:spPr>
      </p:pic>
      <p:pic>
        <p:nvPicPr>
          <p:cNvPr id="486" name="Google Shape;486;p45"/>
          <p:cNvPicPr preferRelativeResize="0"/>
          <p:nvPr/>
        </p:nvPicPr>
        <p:blipFill>
          <a:blip r:embed="rId6">
            <a:alphaModFix/>
          </a:blip>
          <a:stretch>
            <a:fillRect/>
          </a:stretch>
        </p:blipFill>
        <p:spPr>
          <a:xfrm>
            <a:off x="28125" y="2391961"/>
            <a:ext cx="4901699" cy="907625"/>
          </a:xfrm>
          <a:prstGeom prst="rect">
            <a:avLst/>
          </a:prstGeom>
          <a:noFill/>
          <a:ln>
            <a:noFill/>
          </a:ln>
        </p:spPr>
      </p:pic>
      <p:sp>
        <p:nvSpPr>
          <p:cNvPr id="487" name="Google Shape;48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88" name="Google Shape;488;p45"/>
          <p:cNvPicPr preferRelativeResize="0"/>
          <p:nvPr/>
        </p:nvPicPr>
        <p:blipFill>
          <a:blip r:embed="rId7">
            <a:alphaModFix/>
          </a:blip>
          <a:stretch>
            <a:fillRect/>
          </a:stretch>
        </p:blipFill>
        <p:spPr>
          <a:xfrm>
            <a:off x="7584375" y="0"/>
            <a:ext cx="1079574" cy="112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Computing</a:t>
            </a:r>
            <a:endParaRPr/>
          </a:p>
        </p:txBody>
      </p:sp>
      <p:sp>
        <p:nvSpPr>
          <p:cNvPr id="258" name="Google Shape;258;p19"/>
          <p:cNvSpPr txBox="1"/>
          <p:nvPr>
            <p:ph idx="1" type="body"/>
          </p:nvPr>
        </p:nvSpPr>
        <p:spPr>
          <a:xfrm>
            <a:off x="817875" y="1487450"/>
            <a:ext cx="2953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59" name="Google Shape;259;p19"/>
          <p:cNvPicPr preferRelativeResize="0"/>
          <p:nvPr/>
        </p:nvPicPr>
        <p:blipFill>
          <a:blip r:embed="rId3">
            <a:alphaModFix/>
          </a:blip>
          <a:stretch>
            <a:fillRect/>
          </a:stretch>
        </p:blipFill>
        <p:spPr>
          <a:xfrm>
            <a:off x="5079800" y="1573800"/>
            <a:ext cx="3539050" cy="3103675"/>
          </a:xfrm>
          <a:prstGeom prst="rect">
            <a:avLst/>
          </a:prstGeom>
          <a:noFill/>
          <a:ln>
            <a:noFill/>
          </a:ln>
        </p:spPr>
      </p:pic>
      <p:pic>
        <p:nvPicPr>
          <p:cNvPr id="260" name="Google Shape;260;p19"/>
          <p:cNvPicPr preferRelativeResize="0"/>
          <p:nvPr/>
        </p:nvPicPr>
        <p:blipFill>
          <a:blip r:embed="rId4">
            <a:alphaModFix/>
          </a:blip>
          <a:stretch>
            <a:fillRect/>
          </a:stretch>
        </p:blipFill>
        <p:spPr>
          <a:xfrm>
            <a:off x="1374025" y="1573799"/>
            <a:ext cx="3147788" cy="3103675"/>
          </a:xfrm>
          <a:prstGeom prst="rect">
            <a:avLst/>
          </a:prstGeom>
          <a:noFill/>
          <a:ln>
            <a:noFill/>
          </a:ln>
        </p:spPr>
      </p:pic>
      <p:sp>
        <p:nvSpPr>
          <p:cNvPr id="261" name="Google Shape;26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62" name="Google Shape;262;p19"/>
          <p:cNvPicPr preferRelativeResize="0"/>
          <p:nvPr/>
        </p:nvPicPr>
        <p:blipFill>
          <a:blip r:embed="rId5">
            <a:alphaModFix/>
          </a:blip>
          <a:stretch>
            <a:fillRect/>
          </a:stretch>
        </p:blipFill>
        <p:spPr>
          <a:xfrm>
            <a:off x="7584375" y="0"/>
            <a:ext cx="1079574" cy="1122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type="title"/>
          </p:nvPr>
        </p:nvSpPr>
        <p:spPr>
          <a:xfrm>
            <a:off x="1297500" y="226025"/>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SYN Flood Attack (Continued...)</a:t>
            </a:r>
            <a:endParaRPr/>
          </a:p>
        </p:txBody>
      </p:sp>
      <p:pic>
        <p:nvPicPr>
          <p:cNvPr id="494" name="Google Shape;494;p46"/>
          <p:cNvPicPr preferRelativeResize="0"/>
          <p:nvPr/>
        </p:nvPicPr>
        <p:blipFill>
          <a:blip r:embed="rId3">
            <a:alphaModFix/>
          </a:blip>
          <a:stretch>
            <a:fillRect/>
          </a:stretch>
        </p:blipFill>
        <p:spPr>
          <a:xfrm>
            <a:off x="1410175" y="936275"/>
            <a:ext cx="6679258" cy="3963477"/>
          </a:xfrm>
          <a:prstGeom prst="rect">
            <a:avLst/>
          </a:prstGeom>
          <a:noFill/>
          <a:ln>
            <a:noFill/>
          </a:ln>
        </p:spPr>
      </p:pic>
      <p:sp>
        <p:nvSpPr>
          <p:cNvPr id="495" name="Google Shape;49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96" name="Google Shape;496;p46"/>
          <p:cNvPicPr preferRelativeResize="0"/>
          <p:nvPr/>
        </p:nvPicPr>
        <p:blipFill>
          <a:blip r:embed="rId4">
            <a:alphaModFix/>
          </a:blip>
          <a:stretch>
            <a:fillRect/>
          </a:stretch>
        </p:blipFill>
        <p:spPr>
          <a:xfrm>
            <a:off x="7731175" y="0"/>
            <a:ext cx="932775" cy="97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7"/>
          <p:cNvSpPr txBox="1"/>
          <p:nvPr/>
        </p:nvSpPr>
        <p:spPr>
          <a:xfrm>
            <a:off x="1524775" y="407550"/>
            <a:ext cx="42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02" name="Google Shape;502;p47"/>
          <p:cNvSpPr txBox="1"/>
          <p:nvPr>
            <p:ph type="title"/>
          </p:nvPr>
        </p:nvSpPr>
        <p:spPr>
          <a:xfrm>
            <a:off x="1297500" y="393750"/>
            <a:ext cx="6951900" cy="6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SYN Flood Attack Result</a:t>
            </a:r>
            <a:endParaRPr sz="1500"/>
          </a:p>
        </p:txBody>
      </p:sp>
      <p:pic>
        <p:nvPicPr>
          <p:cNvPr id="503" name="Google Shape;503;p47"/>
          <p:cNvPicPr preferRelativeResize="0"/>
          <p:nvPr/>
        </p:nvPicPr>
        <p:blipFill>
          <a:blip r:embed="rId3">
            <a:alphaModFix/>
          </a:blip>
          <a:stretch>
            <a:fillRect/>
          </a:stretch>
        </p:blipFill>
        <p:spPr>
          <a:xfrm>
            <a:off x="6028850" y="1127775"/>
            <a:ext cx="2841000" cy="2181774"/>
          </a:xfrm>
          <a:prstGeom prst="rect">
            <a:avLst/>
          </a:prstGeom>
          <a:noFill/>
          <a:ln>
            <a:noFill/>
          </a:ln>
        </p:spPr>
      </p:pic>
      <p:pic>
        <p:nvPicPr>
          <p:cNvPr id="504" name="Google Shape;504;p47"/>
          <p:cNvPicPr preferRelativeResize="0"/>
          <p:nvPr/>
        </p:nvPicPr>
        <p:blipFill>
          <a:blip r:embed="rId4">
            <a:alphaModFix/>
          </a:blip>
          <a:stretch>
            <a:fillRect/>
          </a:stretch>
        </p:blipFill>
        <p:spPr>
          <a:xfrm>
            <a:off x="63250" y="1574675"/>
            <a:ext cx="5417523" cy="1284075"/>
          </a:xfrm>
          <a:prstGeom prst="rect">
            <a:avLst/>
          </a:prstGeom>
          <a:noFill/>
          <a:ln>
            <a:noFill/>
          </a:ln>
        </p:spPr>
      </p:pic>
      <p:pic>
        <p:nvPicPr>
          <p:cNvPr id="505" name="Google Shape;505;p47"/>
          <p:cNvPicPr preferRelativeResize="0"/>
          <p:nvPr/>
        </p:nvPicPr>
        <p:blipFill>
          <a:blip r:embed="rId5">
            <a:alphaModFix/>
          </a:blip>
          <a:stretch>
            <a:fillRect/>
          </a:stretch>
        </p:blipFill>
        <p:spPr>
          <a:xfrm>
            <a:off x="152400" y="3011150"/>
            <a:ext cx="3241474" cy="1979950"/>
          </a:xfrm>
          <a:prstGeom prst="rect">
            <a:avLst/>
          </a:prstGeom>
          <a:noFill/>
          <a:ln>
            <a:noFill/>
          </a:ln>
        </p:spPr>
      </p:pic>
      <p:pic>
        <p:nvPicPr>
          <p:cNvPr id="506" name="Google Shape;506;p47"/>
          <p:cNvPicPr preferRelativeResize="0"/>
          <p:nvPr/>
        </p:nvPicPr>
        <p:blipFill>
          <a:blip r:embed="rId6">
            <a:alphaModFix/>
          </a:blip>
          <a:stretch>
            <a:fillRect/>
          </a:stretch>
        </p:blipFill>
        <p:spPr>
          <a:xfrm>
            <a:off x="3197125" y="3282146"/>
            <a:ext cx="4806225" cy="1526585"/>
          </a:xfrm>
          <a:prstGeom prst="rect">
            <a:avLst/>
          </a:prstGeom>
          <a:noFill/>
          <a:ln>
            <a:noFill/>
          </a:ln>
        </p:spPr>
      </p:pic>
      <p:sp>
        <p:nvSpPr>
          <p:cNvPr id="507" name="Google Shape;50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08" name="Google Shape;508;p47"/>
          <p:cNvPicPr preferRelativeResize="0"/>
          <p:nvPr/>
        </p:nvPicPr>
        <p:blipFill>
          <a:blip r:embed="rId7">
            <a:alphaModFix/>
          </a:blip>
          <a:stretch>
            <a:fillRect/>
          </a:stretch>
        </p:blipFill>
        <p:spPr>
          <a:xfrm>
            <a:off x="7584375" y="0"/>
            <a:ext cx="1079574" cy="1122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ph type="title"/>
          </p:nvPr>
        </p:nvSpPr>
        <p:spPr>
          <a:xfrm>
            <a:off x="1297500" y="3331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Materials and Methods</a:t>
            </a:r>
            <a:endParaRPr/>
          </a:p>
        </p:txBody>
      </p:sp>
      <p:sp>
        <p:nvSpPr>
          <p:cNvPr id="514" name="Google Shape;514;p48"/>
          <p:cNvSpPr txBox="1"/>
          <p:nvPr>
            <p:ph idx="1" type="body"/>
          </p:nvPr>
        </p:nvSpPr>
        <p:spPr>
          <a:xfrm>
            <a:off x="1297500" y="1324375"/>
            <a:ext cx="6362100" cy="32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Cloud security is a set of policies, controls, procedures and technologies that should work together to protect your cloud-based applications and systems.</a:t>
            </a:r>
            <a:endParaRPr sz="1500">
              <a:latin typeface="Arial"/>
              <a:ea typeface="Arial"/>
              <a:cs typeface="Arial"/>
              <a:sym typeface="Arial"/>
            </a:endParaRPr>
          </a:p>
          <a:p>
            <a:pPr indent="0" lvl="0" marL="0" rtl="0" algn="l">
              <a:spcBef>
                <a:spcPts val="1600"/>
              </a:spcBef>
              <a:spcAft>
                <a:spcPts val="0"/>
              </a:spcAft>
              <a:buNone/>
            </a:pPr>
            <a:r>
              <a:rPr b="1" lang="en-GB" sz="1500" u="sng">
                <a:latin typeface="Arial"/>
                <a:ea typeface="Arial"/>
                <a:cs typeface="Arial"/>
                <a:sym typeface="Arial"/>
              </a:rPr>
              <a:t>Data Integrity and Protection</a:t>
            </a:r>
            <a:endParaRPr b="1" sz="1500" u="sng">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One of the biggest concerns which disinclined the trust and authenticity on the Cloud Infrastructures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One of the best ways to mitigate this threat is to secure your data using in-transit and at-rest data security.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This would include the use of encryption both for email server and for the messages themselves.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This would include the use of digital certificates such as SSL/TLS website certificates and S/MIME</a:t>
            </a:r>
            <a:endParaRPr sz="1500">
              <a:latin typeface="Arial"/>
              <a:ea typeface="Arial"/>
              <a:cs typeface="Arial"/>
              <a:sym typeface="Arial"/>
            </a:endParaRPr>
          </a:p>
          <a:p>
            <a:pPr indent="0" lvl="0" marL="0" rtl="0" algn="l">
              <a:spcBef>
                <a:spcPts val="1600"/>
              </a:spcBef>
              <a:spcAft>
                <a:spcPts val="0"/>
              </a:spcAft>
              <a:buNone/>
            </a:pPr>
            <a:r>
              <a:t/>
            </a:r>
            <a:endParaRPr sz="14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200">
              <a:latin typeface="Arial"/>
              <a:ea typeface="Arial"/>
              <a:cs typeface="Arial"/>
              <a:sym typeface="Arial"/>
            </a:endParaRPr>
          </a:p>
        </p:txBody>
      </p:sp>
      <p:sp>
        <p:nvSpPr>
          <p:cNvPr id="515" name="Google Shape;51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16" name="Google Shape;516;p48"/>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txBox="1"/>
          <p:nvPr>
            <p:ph type="title"/>
          </p:nvPr>
        </p:nvSpPr>
        <p:spPr>
          <a:xfrm>
            <a:off x="1297500" y="434475"/>
            <a:ext cx="67998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Materials and Methods (Continued...)</a:t>
            </a:r>
            <a:endParaRPr/>
          </a:p>
        </p:txBody>
      </p:sp>
      <p:sp>
        <p:nvSpPr>
          <p:cNvPr id="522" name="Google Shape;522;p49"/>
          <p:cNvSpPr txBox="1"/>
          <p:nvPr>
            <p:ph idx="1" type="body"/>
          </p:nvPr>
        </p:nvSpPr>
        <p:spPr>
          <a:xfrm>
            <a:off x="1297500" y="1166425"/>
            <a:ext cx="6101400" cy="39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Lack of cloud security architecture and strategy</a:t>
            </a:r>
            <a:endParaRPr b="1" u="sng"/>
          </a:p>
          <a:p>
            <a:pPr indent="-311150" lvl="0" marL="457200" rtl="0" algn="l">
              <a:spcBef>
                <a:spcPts val="1600"/>
              </a:spcBef>
              <a:spcAft>
                <a:spcPts val="0"/>
              </a:spcAft>
              <a:buSzPts val="1300"/>
              <a:buChar char="●"/>
            </a:pPr>
            <a:r>
              <a:rPr lang="en-GB"/>
              <a:t>Keep threat models up to date.</a:t>
            </a:r>
            <a:endParaRPr/>
          </a:p>
          <a:p>
            <a:pPr indent="-311150" lvl="0" marL="457200" rtl="0" algn="l">
              <a:spcBef>
                <a:spcPts val="0"/>
              </a:spcBef>
              <a:spcAft>
                <a:spcPts val="0"/>
              </a:spcAft>
              <a:buSzPts val="1300"/>
              <a:buChar char="●"/>
            </a:pPr>
            <a:r>
              <a:rPr lang="en-GB"/>
              <a:t>Deploy continuous monitoring capability</a:t>
            </a:r>
            <a:endParaRPr/>
          </a:p>
          <a:p>
            <a:pPr indent="0" lvl="0" marL="0" rtl="0" algn="l">
              <a:spcBef>
                <a:spcPts val="1600"/>
              </a:spcBef>
              <a:spcAft>
                <a:spcPts val="0"/>
              </a:spcAft>
              <a:buNone/>
            </a:pPr>
            <a:r>
              <a:rPr b="1" lang="en-GB" u="sng"/>
              <a:t>Insufficient identity, credential, access and key management</a:t>
            </a:r>
            <a:endParaRPr b="1" u="sng"/>
          </a:p>
          <a:p>
            <a:pPr indent="-311150" lvl="0" marL="457200" rtl="0" algn="l">
              <a:spcBef>
                <a:spcPts val="1600"/>
              </a:spcBef>
              <a:spcAft>
                <a:spcPts val="0"/>
              </a:spcAft>
              <a:buSzPts val="1300"/>
              <a:buChar char="●"/>
            </a:pPr>
            <a:r>
              <a:rPr lang="en-GB"/>
              <a:t>Inadequately protected credentials</a:t>
            </a:r>
            <a:endParaRPr/>
          </a:p>
          <a:p>
            <a:pPr indent="-311150" lvl="0" marL="457200" rtl="0" algn="l">
              <a:spcBef>
                <a:spcPts val="0"/>
              </a:spcBef>
              <a:spcAft>
                <a:spcPts val="0"/>
              </a:spcAft>
              <a:buSzPts val="1300"/>
              <a:buChar char="●"/>
            </a:pPr>
            <a:r>
              <a:rPr lang="en-GB"/>
              <a:t>Lack of automated rotation of cryptographic keys, passwords and certificates</a:t>
            </a:r>
            <a:endParaRPr/>
          </a:p>
          <a:p>
            <a:pPr indent="-311150" lvl="0" marL="457200" rtl="0" algn="l">
              <a:spcBef>
                <a:spcPts val="0"/>
              </a:spcBef>
              <a:spcAft>
                <a:spcPts val="0"/>
              </a:spcAft>
              <a:buSzPts val="1300"/>
              <a:buChar char="●"/>
            </a:pPr>
            <a:r>
              <a:rPr lang="en-GB"/>
              <a:t>Lack of scalability</a:t>
            </a:r>
            <a:endParaRPr/>
          </a:p>
          <a:p>
            <a:pPr indent="-311150" lvl="0" marL="457200" rtl="0" algn="l">
              <a:spcBef>
                <a:spcPts val="0"/>
              </a:spcBef>
              <a:spcAft>
                <a:spcPts val="0"/>
              </a:spcAft>
              <a:buSzPts val="1300"/>
              <a:buChar char="●"/>
            </a:pPr>
            <a:r>
              <a:rPr lang="en-GB"/>
              <a:t>Failure to use multi-factor authentication</a:t>
            </a:r>
            <a:endParaRPr/>
          </a:p>
          <a:p>
            <a:pPr indent="-311150" lvl="0" marL="457200" rtl="0" algn="l">
              <a:spcBef>
                <a:spcPts val="0"/>
              </a:spcBef>
              <a:spcAft>
                <a:spcPts val="0"/>
              </a:spcAft>
              <a:buSzPts val="1300"/>
              <a:buChar char="●"/>
            </a:pPr>
            <a:r>
              <a:rPr lang="en-GB"/>
              <a:t>Failure to use strong passwords</a:t>
            </a:r>
            <a:endParaRPr/>
          </a:p>
        </p:txBody>
      </p:sp>
      <p:sp>
        <p:nvSpPr>
          <p:cNvPr id="523" name="Google Shape;52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24" name="Google Shape;524;p49"/>
          <p:cNvPicPr preferRelativeResize="0"/>
          <p:nvPr/>
        </p:nvPicPr>
        <p:blipFill>
          <a:blip r:embed="rId3">
            <a:alphaModFix/>
          </a:blip>
          <a:stretch>
            <a:fillRect/>
          </a:stretch>
        </p:blipFill>
        <p:spPr>
          <a:xfrm>
            <a:off x="7660575" y="0"/>
            <a:ext cx="1079574" cy="1122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0"/>
          <p:cNvSpPr txBox="1"/>
          <p:nvPr>
            <p:ph type="title"/>
          </p:nvPr>
        </p:nvSpPr>
        <p:spPr>
          <a:xfrm>
            <a:off x="1257675" y="195600"/>
            <a:ext cx="72060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Materials and Methods ( Continued…)</a:t>
            </a:r>
            <a:endParaRPr/>
          </a:p>
        </p:txBody>
      </p:sp>
      <p:sp>
        <p:nvSpPr>
          <p:cNvPr id="530" name="Google Shape;530;p50"/>
          <p:cNvSpPr txBox="1"/>
          <p:nvPr>
            <p:ph idx="1" type="body"/>
          </p:nvPr>
        </p:nvSpPr>
        <p:spPr>
          <a:xfrm>
            <a:off x="1289525" y="746325"/>
            <a:ext cx="7644000" cy="42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Account hijacking</a:t>
            </a:r>
            <a:endParaRPr b="1" u="sng"/>
          </a:p>
          <a:p>
            <a:pPr indent="-311150" lvl="0" marL="457200" rtl="0" algn="l">
              <a:spcBef>
                <a:spcPts val="1600"/>
              </a:spcBef>
              <a:spcAft>
                <a:spcPts val="0"/>
              </a:spcAft>
              <a:buSzPts val="1300"/>
              <a:buChar char="●"/>
            </a:pPr>
            <a:r>
              <a:rPr lang="en-GB"/>
              <a:t>Don’t just do a password reset when account credentials are stolen. Address the root causes.</a:t>
            </a:r>
            <a:endParaRPr/>
          </a:p>
          <a:p>
            <a:pPr indent="-311150" lvl="0" marL="457200" rtl="0" algn="l">
              <a:spcBef>
                <a:spcPts val="0"/>
              </a:spcBef>
              <a:spcAft>
                <a:spcPts val="0"/>
              </a:spcAft>
              <a:buSzPts val="1300"/>
              <a:buChar char="●"/>
            </a:pPr>
            <a:r>
              <a:rPr lang="en-GB"/>
              <a:t>A defense-in-depth approach and strong IAM controls are the best defense.</a:t>
            </a:r>
            <a:endParaRPr/>
          </a:p>
          <a:p>
            <a:pPr indent="0" lvl="0" marL="0" rtl="0" algn="l">
              <a:spcBef>
                <a:spcPts val="1600"/>
              </a:spcBef>
              <a:spcAft>
                <a:spcPts val="0"/>
              </a:spcAft>
              <a:buNone/>
            </a:pPr>
            <a:r>
              <a:rPr b="1" lang="en-GB" u="sng"/>
              <a:t>Insider threats</a:t>
            </a:r>
            <a:endParaRPr b="1" u="sng"/>
          </a:p>
          <a:p>
            <a:pPr indent="-311150" lvl="0" marL="457200" rtl="0" algn="l">
              <a:spcBef>
                <a:spcPts val="1600"/>
              </a:spcBef>
              <a:spcAft>
                <a:spcPts val="0"/>
              </a:spcAft>
              <a:buSzPts val="1300"/>
              <a:buChar char="●"/>
            </a:pPr>
            <a:r>
              <a:rPr lang="en-GB"/>
              <a:t>Conduct employee training and education on proper practices to protect data and systems. Make education an ongoing process.</a:t>
            </a:r>
            <a:endParaRPr/>
          </a:p>
          <a:p>
            <a:pPr indent="-311150" lvl="0" marL="457200" rtl="0" algn="l">
              <a:spcBef>
                <a:spcPts val="0"/>
              </a:spcBef>
              <a:spcAft>
                <a:spcPts val="0"/>
              </a:spcAft>
              <a:buSzPts val="1300"/>
              <a:buChar char="●"/>
            </a:pPr>
            <a:r>
              <a:rPr lang="en-GB"/>
              <a:t>Regularly audit and fix misconfigured cloud servers.</a:t>
            </a:r>
            <a:endParaRPr/>
          </a:p>
          <a:p>
            <a:pPr indent="-311150" lvl="0" marL="457200" rtl="0" algn="l">
              <a:spcBef>
                <a:spcPts val="0"/>
              </a:spcBef>
              <a:spcAft>
                <a:spcPts val="0"/>
              </a:spcAft>
              <a:buSzPts val="1300"/>
              <a:buChar char="●"/>
            </a:pPr>
            <a:r>
              <a:rPr lang="en-GB"/>
              <a:t>Restrict access to critical systems</a:t>
            </a:r>
            <a:endParaRPr/>
          </a:p>
          <a:p>
            <a:pPr indent="0" lvl="0" marL="0" rtl="0" algn="l">
              <a:spcBef>
                <a:spcPts val="1600"/>
              </a:spcBef>
              <a:spcAft>
                <a:spcPts val="0"/>
              </a:spcAft>
              <a:buNone/>
            </a:pPr>
            <a:r>
              <a:rPr b="1" lang="en-GB" u="sng"/>
              <a:t>Insecure interfaces and APIs</a:t>
            </a:r>
            <a:endParaRPr b="1" u="sng"/>
          </a:p>
          <a:p>
            <a:pPr indent="-311150" lvl="0" marL="457200" rtl="0" algn="l">
              <a:spcBef>
                <a:spcPts val="1600"/>
              </a:spcBef>
              <a:spcAft>
                <a:spcPts val="0"/>
              </a:spcAft>
              <a:buSzPts val="1300"/>
              <a:buChar char="●"/>
            </a:pPr>
            <a:r>
              <a:rPr lang="en-GB"/>
              <a:t>Employ good API practices such as oversight of items like inventory, testing, auditing and abnormal activity protections.</a:t>
            </a:r>
            <a:endParaRPr/>
          </a:p>
          <a:p>
            <a:pPr indent="-311150" lvl="0" marL="457200" rtl="0" algn="l">
              <a:spcBef>
                <a:spcPts val="0"/>
              </a:spcBef>
              <a:spcAft>
                <a:spcPts val="0"/>
              </a:spcAft>
              <a:buSzPts val="1300"/>
              <a:buChar char="●"/>
            </a:pPr>
            <a:r>
              <a:rPr lang="en-GB"/>
              <a:t>Protect API keys and avoid reuse.</a:t>
            </a:r>
            <a:endParaRPr/>
          </a:p>
          <a:p>
            <a:pPr indent="-311150" lvl="0" marL="457200" rtl="0" algn="l">
              <a:spcBef>
                <a:spcPts val="0"/>
              </a:spcBef>
              <a:spcAft>
                <a:spcPts val="0"/>
              </a:spcAft>
              <a:buSzPts val="1300"/>
              <a:buChar char="●"/>
            </a:pPr>
            <a:r>
              <a:rPr lang="en-GB"/>
              <a:t>Consider an open API framework such as the Open Cloud Computing Interface (OCCI)</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31" name="Google Shape;53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32" name="Google Shape;532;p50"/>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1052550" y="117300"/>
            <a:ext cx="7038900" cy="6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Results of Cloud Infrastructure Network and the Infrastructure Security</a:t>
            </a:r>
            <a:endParaRPr sz="2300"/>
          </a:p>
        </p:txBody>
      </p:sp>
      <p:sp>
        <p:nvSpPr>
          <p:cNvPr id="538" name="Google Shape;538;p51"/>
          <p:cNvSpPr txBox="1"/>
          <p:nvPr>
            <p:ph type="title"/>
          </p:nvPr>
        </p:nvSpPr>
        <p:spPr>
          <a:xfrm>
            <a:off x="1021350" y="1124275"/>
            <a:ext cx="7591200" cy="350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u="sng"/>
              <a:t>Protection against DDoS </a:t>
            </a:r>
            <a:endParaRPr sz="1400" u="sng"/>
          </a:p>
          <a:p>
            <a:pPr indent="0" lvl="0" marL="457200" rtl="0" algn="l">
              <a:spcBef>
                <a:spcPts val="0"/>
              </a:spcBef>
              <a:spcAft>
                <a:spcPts val="0"/>
              </a:spcAft>
              <a:buNone/>
            </a:pPr>
            <a:r>
              <a:rPr lang="en-GB" sz="1400"/>
              <a:t>This entails monitoring, absorbing and dispersing DDoS attacks to minimize risk.</a:t>
            </a:r>
            <a:br>
              <a:rPr lang="en-GB" sz="1400"/>
            </a:br>
            <a:endParaRPr sz="1400"/>
          </a:p>
          <a:p>
            <a:pPr indent="-317500" lvl="0" marL="457200" rtl="0" algn="l">
              <a:spcBef>
                <a:spcPts val="0"/>
              </a:spcBef>
              <a:spcAft>
                <a:spcPts val="0"/>
              </a:spcAft>
              <a:buSzPts val="1400"/>
              <a:buChar char="●"/>
            </a:pPr>
            <a:r>
              <a:rPr lang="en-GB" sz="1400" u="sng"/>
              <a:t>Data security</a:t>
            </a:r>
            <a:r>
              <a:rPr lang="en-GB" sz="1400"/>
              <a:t> </a:t>
            </a:r>
            <a:endParaRPr sz="1400"/>
          </a:p>
          <a:p>
            <a:pPr indent="0" lvl="0" marL="457200" rtl="0" algn="l">
              <a:spcBef>
                <a:spcPts val="0"/>
              </a:spcBef>
              <a:spcAft>
                <a:spcPts val="0"/>
              </a:spcAft>
              <a:buNone/>
            </a:pPr>
            <a:r>
              <a:rPr lang="en-GB" sz="1400"/>
              <a:t>This prevents a third party from eavesdropping or tampering with data being transmitted.</a:t>
            </a:r>
            <a:br>
              <a:rPr lang="en-GB" sz="1400"/>
            </a:br>
            <a:endParaRPr sz="1400"/>
          </a:p>
          <a:p>
            <a:pPr indent="-317500" lvl="0" marL="457200" rtl="0" algn="l">
              <a:spcBef>
                <a:spcPts val="0"/>
              </a:spcBef>
              <a:spcAft>
                <a:spcPts val="0"/>
              </a:spcAft>
              <a:buSzPts val="1400"/>
              <a:buChar char="●"/>
            </a:pPr>
            <a:r>
              <a:rPr lang="en-GB" sz="1400" u="sng"/>
              <a:t>Regulatory compliance</a:t>
            </a:r>
            <a:endParaRPr sz="1400" u="sng"/>
          </a:p>
          <a:p>
            <a:pPr indent="0" lvl="0" marL="457200" rtl="0" algn="l">
              <a:spcBef>
                <a:spcPts val="0"/>
              </a:spcBef>
              <a:spcAft>
                <a:spcPts val="0"/>
              </a:spcAft>
              <a:buNone/>
            </a:pPr>
            <a:r>
              <a:rPr lang="en-GB" sz="1400"/>
              <a:t>Helps in managing and maintaining enhanced infrastructures for compliance and to protect personal and financial data.</a:t>
            </a:r>
            <a:br>
              <a:rPr lang="en-GB" sz="1400"/>
            </a:br>
            <a:endParaRPr sz="1400"/>
          </a:p>
          <a:p>
            <a:pPr indent="-317500" lvl="0" marL="457200" rtl="0" algn="l">
              <a:spcBef>
                <a:spcPts val="0"/>
              </a:spcBef>
              <a:spcAft>
                <a:spcPts val="0"/>
              </a:spcAft>
              <a:buSzPts val="1400"/>
              <a:buChar char="●"/>
            </a:pPr>
            <a:r>
              <a:rPr lang="en-GB" sz="1400" u="sng"/>
              <a:t>Flexibility</a:t>
            </a:r>
            <a:endParaRPr sz="1400" u="sng"/>
          </a:p>
          <a:p>
            <a:pPr indent="0" lvl="0" marL="457200" rtl="0" algn="l">
              <a:spcBef>
                <a:spcPts val="0"/>
              </a:spcBef>
              <a:spcAft>
                <a:spcPts val="0"/>
              </a:spcAft>
              <a:buNone/>
            </a:pPr>
            <a:r>
              <a:rPr lang="en-GB" sz="1400"/>
              <a:t>When the high traffic is over, you can scale back down to reduce costs.</a:t>
            </a:r>
            <a:br>
              <a:rPr lang="en-GB" sz="1400"/>
            </a:br>
            <a:endParaRPr sz="1400"/>
          </a:p>
          <a:p>
            <a:pPr indent="-317500" lvl="0" marL="457200" rtl="0" algn="l">
              <a:spcBef>
                <a:spcPts val="0"/>
              </a:spcBef>
              <a:spcAft>
                <a:spcPts val="0"/>
              </a:spcAft>
              <a:buSzPts val="1400"/>
              <a:buChar char="●"/>
            </a:pPr>
            <a:r>
              <a:rPr lang="en-GB" sz="1400" u="sng"/>
              <a:t>High availability and support</a:t>
            </a:r>
            <a:br>
              <a:rPr lang="en-GB" sz="1400"/>
            </a:br>
            <a:r>
              <a:rPr lang="en-GB" sz="1400"/>
              <a:t>Live monitoring 24 hours a day, 7 days a week, and every day of the year.</a:t>
            </a:r>
            <a:endParaRPr sz="1400"/>
          </a:p>
        </p:txBody>
      </p:sp>
      <p:sp>
        <p:nvSpPr>
          <p:cNvPr id="539" name="Google Shape;53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40" name="Google Shape;540;p51"/>
          <p:cNvPicPr preferRelativeResize="0"/>
          <p:nvPr/>
        </p:nvPicPr>
        <p:blipFill>
          <a:blip r:embed="rId3">
            <a:alphaModFix/>
          </a:blip>
          <a:stretch>
            <a:fillRect/>
          </a:stretch>
        </p:blipFill>
        <p:spPr>
          <a:xfrm>
            <a:off x="7807300" y="64625"/>
            <a:ext cx="1079574" cy="1122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1297500" y="393750"/>
            <a:ext cx="7038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Things to do to prevent hacks and breaches</a:t>
            </a:r>
            <a:endParaRPr sz="2200"/>
          </a:p>
        </p:txBody>
      </p:sp>
      <p:sp>
        <p:nvSpPr>
          <p:cNvPr id="546" name="Google Shape;546;p52"/>
          <p:cNvSpPr txBox="1"/>
          <p:nvPr>
            <p:ph type="title"/>
          </p:nvPr>
        </p:nvSpPr>
        <p:spPr>
          <a:xfrm>
            <a:off x="1330450" y="1131300"/>
            <a:ext cx="7038900" cy="3702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300"/>
              <a:t>Companies should embrace automation and use technologies that continuously scan for misconfigured resources and remediate problems in real time.</a:t>
            </a:r>
            <a:br>
              <a:rPr lang="en-GB" sz="1300"/>
            </a:br>
            <a:endParaRPr sz="1300"/>
          </a:p>
          <a:p>
            <a:pPr indent="-311150" lvl="0" marL="457200" rtl="0" algn="l">
              <a:spcBef>
                <a:spcPts val="0"/>
              </a:spcBef>
              <a:spcAft>
                <a:spcPts val="0"/>
              </a:spcAft>
              <a:buSzPts val="1300"/>
              <a:buChar char="●"/>
            </a:pPr>
            <a:r>
              <a:rPr lang="en-GB" sz="1300"/>
              <a:t>Develop and implement a security architecture framework.</a:t>
            </a:r>
            <a:br>
              <a:rPr lang="en-GB" sz="1300"/>
            </a:br>
            <a:endParaRPr sz="1300"/>
          </a:p>
          <a:p>
            <a:pPr indent="-311150" lvl="0" marL="457200" rtl="0" algn="l">
              <a:spcBef>
                <a:spcPts val="0"/>
              </a:spcBef>
              <a:spcAft>
                <a:spcPts val="0"/>
              </a:spcAft>
              <a:buSzPts val="1300"/>
              <a:buChar char="●"/>
            </a:pPr>
            <a:r>
              <a:rPr lang="en-GB" sz="1300"/>
              <a:t>Ensure that the threat model is kept up to date.</a:t>
            </a:r>
            <a:br>
              <a:rPr lang="en-GB" sz="1300"/>
            </a:br>
            <a:endParaRPr sz="1300"/>
          </a:p>
          <a:p>
            <a:pPr indent="-311150" lvl="0" marL="457200" rtl="0" algn="l">
              <a:spcBef>
                <a:spcPts val="0"/>
              </a:spcBef>
              <a:spcAft>
                <a:spcPts val="0"/>
              </a:spcAft>
              <a:buSzPts val="1300"/>
              <a:buChar char="●"/>
            </a:pPr>
            <a:r>
              <a:rPr lang="en-GB" sz="1300"/>
              <a:t>Bring continuous visibility into the actual security posture.</a:t>
            </a:r>
            <a:br>
              <a:rPr lang="en-GB" sz="1300"/>
            </a:br>
            <a:endParaRPr sz="1300"/>
          </a:p>
          <a:p>
            <a:pPr indent="-311150" lvl="0" marL="457200" rtl="0" algn="l">
              <a:spcBef>
                <a:spcPts val="0"/>
              </a:spcBef>
              <a:spcAft>
                <a:spcPts val="0"/>
              </a:spcAft>
              <a:buSzPts val="1300"/>
              <a:buChar char="●"/>
            </a:pPr>
            <a:r>
              <a:rPr lang="en-GB" sz="1300"/>
              <a:t>Take measures to minimize insider negligence to mitigate the consequences of insider threats</a:t>
            </a:r>
            <a:br>
              <a:rPr lang="en-GB" sz="1300"/>
            </a:br>
            <a:endParaRPr sz="1300"/>
          </a:p>
          <a:p>
            <a:pPr indent="-311150" lvl="0" marL="457200" rtl="0" algn="l">
              <a:spcBef>
                <a:spcPts val="0"/>
              </a:spcBef>
              <a:spcAft>
                <a:spcPts val="0"/>
              </a:spcAft>
              <a:buSzPts val="1300"/>
              <a:buChar char="●"/>
            </a:pPr>
            <a:r>
              <a:rPr lang="en-GB" sz="1300"/>
              <a:t>Practice good API hygiene. This includes the diligent oversight of items such as inventory, testing, auditing, and abnormal activity protections.</a:t>
            </a:r>
            <a:br>
              <a:rPr lang="en-GB" sz="1300"/>
            </a:br>
            <a:endParaRPr sz="1300"/>
          </a:p>
          <a:p>
            <a:pPr indent="-311150" lvl="0" marL="457200" rtl="0" algn="l">
              <a:spcBef>
                <a:spcPts val="0"/>
              </a:spcBef>
              <a:spcAft>
                <a:spcPts val="0"/>
              </a:spcAft>
              <a:buSzPts val="1300"/>
              <a:buChar char="●"/>
            </a:pPr>
            <a:r>
              <a:rPr lang="en-GB" sz="1300"/>
              <a:t>All cloud providers should conduct penetration testing and provide findings to customers.</a:t>
            </a:r>
            <a:br>
              <a:rPr lang="en-GB" sz="1300"/>
            </a:br>
            <a:endParaRPr sz="1300"/>
          </a:p>
        </p:txBody>
      </p:sp>
      <p:sp>
        <p:nvSpPr>
          <p:cNvPr id="547" name="Google Shape;54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48" name="Google Shape;548;p52"/>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Recommended Configurations to follow while using Infrastructure as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4" name="Google Shape;554;p53"/>
          <p:cNvSpPr txBox="1"/>
          <p:nvPr>
            <p:ph idx="1" type="body"/>
          </p:nvPr>
        </p:nvSpPr>
        <p:spPr>
          <a:xfrm>
            <a:off x="1297500" y="14559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Permissions to IaC User: </a:t>
            </a:r>
            <a:endParaRPr sz="1400"/>
          </a:p>
          <a:p>
            <a:pPr indent="-317500" lvl="0" marL="457200" rtl="0" algn="l">
              <a:spcBef>
                <a:spcPts val="1600"/>
              </a:spcBef>
              <a:spcAft>
                <a:spcPts val="0"/>
              </a:spcAft>
              <a:buSzPts val="1400"/>
              <a:buChar char="●"/>
            </a:pPr>
            <a:r>
              <a:rPr lang="en-GB" sz="1400"/>
              <a:t>The deployment user/role should only have write-only access to cloud servers during the deployment for the application. </a:t>
            </a:r>
            <a:endParaRPr sz="1400"/>
          </a:p>
          <a:p>
            <a:pPr indent="-317500" lvl="0" marL="457200" rtl="0" algn="l">
              <a:spcBef>
                <a:spcPts val="0"/>
              </a:spcBef>
              <a:spcAft>
                <a:spcPts val="0"/>
              </a:spcAft>
              <a:buSzPts val="1400"/>
              <a:buChar char="●"/>
            </a:pPr>
            <a:r>
              <a:rPr lang="en-GB" sz="1400"/>
              <a:t>This will restrict the intruder from getting the secrets or user’s data from the server if it got access to the cloud infrastructure via IaC.</a:t>
            </a:r>
            <a:endParaRPr sz="1400"/>
          </a:p>
          <a:p>
            <a:pPr indent="0" lvl="0" marL="0" rtl="0" algn="l">
              <a:spcBef>
                <a:spcPts val="1600"/>
              </a:spcBef>
              <a:spcAft>
                <a:spcPts val="0"/>
              </a:spcAft>
              <a:buNone/>
            </a:pPr>
            <a:r>
              <a:rPr lang="en-GB" sz="1400"/>
              <a:t>Path configuration: </a:t>
            </a:r>
            <a:endParaRPr sz="1400"/>
          </a:p>
          <a:p>
            <a:pPr indent="-317500" lvl="0" marL="457200" rtl="0" algn="l">
              <a:spcBef>
                <a:spcPts val="1600"/>
              </a:spcBef>
              <a:spcAft>
                <a:spcPts val="0"/>
              </a:spcAft>
              <a:buSzPts val="1400"/>
              <a:buChar char="●"/>
            </a:pPr>
            <a:r>
              <a:rPr lang="en-GB" sz="1400"/>
              <a:t>it's important to save all paths in the config file and encrypt that file. </a:t>
            </a:r>
            <a:endParaRPr sz="1400"/>
          </a:p>
          <a:p>
            <a:pPr indent="-317500" lvl="0" marL="457200" rtl="0" algn="l">
              <a:spcBef>
                <a:spcPts val="0"/>
              </a:spcBef>
              <a:spcAft>
                <a:spcPts val="0"/>
              </a:spcAft>
              <a:buSzPts val="1400"/>
              <a:buChar char="●"/>
            </a:pPr>
            <a:r>
              <a:rPr lang="en-GB" sz="1400"/>
              <a:t>This will protect the file as well as saves time and effort in the case of any path issues. </a:t>
            </a:r>
            <a:endParaRPr sz="1400"/>
          </a:p>
          <a:p>
            <a:pPr indent="-317500" lvl="0" marL="457200" rtl="0" algn="l">
              <a:spcBef>
                <a:spcPts val="0"/>
              </a:spcBef>
              <a:spcAft>
                <a:spcPts val="0"/>
              </a:spcAft>
              <a:buSzPts val="1400"/>
              <a:buChar char="●"/>
            </a:pPr>
            <a:r>
              <a:rPr lang="en-GB" sz="1400"/>
              <a:t>So during the breach attempt, it will save time to reconfigure paths and make deployment available back again in less amount of time.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555" name="Google Shape;55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56" name="Google Shape;556;p53"/>
          <p:cNvPicPr preferRelativeResize="0"/>
          <p:nvPr/>
        </p:nvPicPr>
        <p:blipFill>
          <a:blip r:embed="rId3">
            <a:alphaModFix/>
          </a:blip>
          <a:stretch>
            <a:fillRect/>
          </a:stretch>
        </p:blipFill>
        <p:spPr>
          <a:xfrm>
            <a:off x="7671975" y="0"/>
            <a:ext cx="1079574" cy="112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4"/>
          <p:cNvSpPr txBox="1"/>
          <p:nvPr>
            <p:ph type="title"/>
          </p:nvPr>
        </p:nvSpPr>
        <p:spPr>
          <a:xfrm>
            <a:off x="1297500" y="393750"/>
            <a:ext cx="7038900" cy="6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62" name="Google Shape;562;p54"/>
          <p:cNvSpPr txBox="1"/>
          <p:nvPr>
            <p:ph type="title"/>
          </p:nvPr>
        </p:nvSpPr>
        <p:spPr>
          <a:xfrm>
            <a:off x="1297500" y="1167900"/>
            <a:ext cx="7038900" cy="33405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Arial"/>
              <a:buChar char="-"/>
            </a:pPr>
            <a:r>
              <a:rPr lang="en-GB" sz="1700">
                <a:latin typeface="Arial"/>
                <a:ea typeface="Arial"/>
                <a:cs typeface="Arial"/>
                <a:sym typeface="Arial"/>
              </a:rPr>
              <a:t>Cloud Security is a layered </a:t>
            </a:r>
            <a:r>
              <a:rPr lang="en-GB" sz="1700">
                <a:latin typeface="Arial"/>
                <a:ea typeface="Arial"/>
                <a:cs typeface="Arial"/>
                <a:sym typeface="Arial"/>
              </a:rPr>
              <a:t>architectural</a:t>
            </a:r>
            <a:r>
              <a:rPr lang="en-GB" sz="1700">
                <a:latin typeface="Arial"/>
                <a:ea typeface="Arial"/>
                <a:cs typeface="Arial"/>
                <a:sym typeface="Arial"/>
              </a:rPr>
              <a:t> approach</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en-GB" sz="1700">
                <a:latin typeface="Arial"/>
                <a:ea typeface="Arial"/>
                <a:cs typeface="Arial"/>
                <a:sym typeface="Arial"/>
              </a:rPr>
              <a:t>Misconfigurations should be avoided at all cost.</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en-GB" sz="1700">
                <a:latin typeface="Arial"/>
                <a:ea typeface="Arial"/>
                <a:cs typeface="Arial"/>
                <a:sym typeface="Arial"/>
              </a:rPr>
              <a:t>Identifying the risk points in the architecture helps to identify the security solution</a:t>
            </a:r>
            <a:endParaRPr sz="1700">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en-GB" sz="1700">
                <a:latin typeface="Arial"/>
                <a:ea typeface="Arial"/>
                <a:cs typeface="Arial"/>
                <a:sym typeface="Arial"/>
              </a:rPr>
              <a:t>Security approach can be same as on premise but keep the </a:t>
            </a:r>
            <a:r>
              <a:rPr lang="en-GB" sz="1700">
                <a:latin typeface="Arial"/>
                <a:ea typeface="Arial"/>
                <a:cs typeface="Arial"/>
                <a:sym typeface="Arial"/>
              </a:rPr>
              <a:t>infrastructure</a:t>
            </a:r>
            <a:r>
              <a:rPr lang="en-GB" sz="1700">
                <a:latin typeface="Arial"/>
                <a:ea typeface="Arial"/>
                <a:cs typeface="Arial"/>
                <a:sym typeface="Arial"/>
              </a:rPr>
              <a:t> shift in mind while designing the cloud architecture</a:t>
            </a:r>
            <a:endParaRPr sz="1700">
              <a:latin typeface="Arial"/>
              <a:ea typeface="Arial"/>
              <a:cs typeface="Arial"/>
              <a:sym typeface="Arial"/>
            </a:endParaRPr>
          </a:p>
          <a:p>
            <a:pPr indent="0" lvl="0" marL="0" rtl="0" algn="l">
              <a:spcBef>
                <a:spcPts val="0"/>
              </a:spcBef>
              <a:spcAft>
                <a:spcPts val="0"/>
              </a:spcAft>
              <a:buNone/>
            </a:pPr>
            <a:r>
              <a:t/>
            </a:r>
            <a:endParaRPr sz="2600"/>
          </a:p>
        </p:txBody>
      </p:sp>
      <p:sp>
        <p:nvSpPr>
          <p:cNvPr id="563" name="Google Shape;56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64" name="Google Shape;564;p54"/>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5"/>
          <p:cNvSpPr txBox="1"/>
          <p:nvPr>
            <p:ph type="title"/>
          </p:nvPr>
        </p:nvSpPr>
        <p:spPr>
          <a:xfrm>
            <a:off x="2529600" y="2225550"/>
            <a:ext cx="39102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      </a:t>
            </a:r>
            <a:r>
              <a:rPr lang="en-GB" sz="3100"/>
              <a:t>Thank you!</a:t>
            </a:r>
            <a:endParaRPr sz="3100"/>
          </a:p>
        </p:txBody>
      </p:sp>
      <p:sp>
        <p:nvSpPr>
          <p:cNvPr id="570" name="Google Shape;57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71" name="Google Shape;571;p55"/>
          <p:cNvSpPr txBox="1"/>
          <p:nvPr/>
        </p:nvSpPr>
        <p:spPr>
          <a:xfrm>
            <a:off x="3446575" y="3046050"/>
            <a:ext cx="177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BFBFB"/>
                </a:solidFill>
                <a:latin typeface="Lato"/>
                <a:ea typeface="Lato"/>
                <a:cs typeface="Lato"/>
                <a:sym typeface="Lato"/>
              </a:rPr>
              <a:t>Any Questions</a:t>
            </a:r>
            <a:endParaRPr sz="1800">
              <a:solidFill>
                <a:srgbClr val="FBFBFB"/>
              </a:solidFill>
              <a:latin typeface="Lato"/>
              <a:ea typeface="Lato"/>
              <a:cs typeface="Lato"/>
              <a:sym typeface="Lato"/>
            </a:endParaRPr>
          </a:p>
        </p:txBody>
      </p:sp>
      <p:pic>
        <p:nvPicPr>
          <p:cNvPr id="572" name="Google Shape;572;p55"/>
          <p:cNvPicPr preferRelativeResize="0"/>
          <p:nvPr/>
        </p:nvPicPr>
        <p:blipFill>
          <a:blip r:embed="rId3">
            <a:alphaModFix/>
          </a:blip>
          <a:stretch>
            <a:fillRect/>
          </a:stretch>
        </p:blipFill>
        <p:spPr>
          <a:xfrm>
            <a:off x="7584375" y="0"/>
            <a:ext cx="1079574" cy="112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Security - Why?</a:t>
            </a:r>
            <a:endParaRPr/>
          </a:p>
        </p:txBody>
      </p:sp>
      <p:pic>
        <p:nvPicPr>
          <p:cNvPr id="268" name="Google Shape;268;p20"/>
          <p:cNvPicPr preferRelativeResize="0"/>
          <p:nvPr/>
        </p:nvPicPr>
        <p:blipFill>
          <a:blip r:embed="rId3">
            <a:alphaModFix/>
          </a:blip>
          <a:stretch>
            <a:fillRect/>
          </a:stretch>
        </p:blipFill>
        <p:spPr>
          <a:xfrm>
            <a:off x="1389075" y="1340800"/>
            <a:ext cx="2784750" cy="3530851"/>
          </a:xfrm>
          <a:prstGeom prst="rect">
            <a:avLst/>
          </a:prstGeom>
          <a:noFill/>
          <a:ln>
            <a:noFill/>
          </a:ln>
        </p:spPr>
      </p:pic>
      <p:pic>
        <p:nvPicPr>
          <p:cNvPr id="269" name="Google Shape;269;p20"/>
          <p:cNvPicPr preferRelativeResize="0"/>
          <p:nvPr/>
        </p:nvPicPr>
        <p:blipFill>
          <a:blip r:embed="rId4">
            <a:alphaModFix/>
          </a:blip>
          <a:stretch>
            <a:fillRect/>
          </a:stretch>
        </p:blipFill>
        <p:spPr>
          <a:xfrm>
            <a:off x="4997164" y="1307850"/>
            <a:ext cx="3564097" cy="3530850"/>
          </a:xfrm>
          <a:prstGeom prst="rect">
            <a:avLst/>
          </a:prstGeom>
          <a:noFill/>
          <a:ln>
            <a:noFill/>
          </a:ln>
        </p:spPr>
      </p:pic>
      <p:sp>
        <p:nvSpPr>
          <p:cNvPr id="270" name="Google Shape;27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71" name="Google Shape;271;p20"/>
          <p:cNvPicPr preferRelativeResize="0"/>
          <p:nvPr/>
        </p:nvPicPr>
        <p:blipFill>
          <a:blip r:embed="rId5">
            <a:alphaModFix/>
          </a:blip>
          <a:stretch>
            <a:fillRect/>
          </a:stretch>
        </p:blipFill>
        <p:spPr>
          <a:xfrm>
            <a:off x="7584375" y="0"/>
            <a:ext cx="1079574" cy="112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pandemic change Cyber Security</a:t>
            </a:r>
            <a:endParaRPr/>
          </a:p>
        </p:txBody>
      </p:sp>
      <p:sp>
        <p:nvSpPr>
          <p:cNvPr id="277" name="Google Shape;277;p21"/>
          <p:cNvSpPr txBox="1"/>
          <p:nvPr>
            <p:ph idx="1" type="body"/>
          </p:nvPr>
        </p:nvSpPr>
        <p:spPr>
          <a:xfrm>
            <a:off x="784750" y="1496050"/>
            <a:ext cx="4755900" cy="3439500"/>
          </a:xfrm>
          <a:prstGeom prst="rect">
            <a:avLst/>
          </a:prstGeom>
        </p:spPr>
        <p:txBody>
          <a:bodyPr anchorCtr="0" anchor="t" bIns="91425" lIns="91425" spcFirstLastPara="1" rIns="91425" wrap="square" tIns="91425">
            <a:normAutofit/>
          </a:bodyPr>
          <a:lstStyle/>
          <a:p>
            <a:pPr indent="-323850" lvl="0" marL="457200" rtl="0" algn="l">
              <a:spcBef>
                <a:spcPts val="1600"/>
              </a:spcBef>
              <a:spcAft>
                <a:spcPts val="0"/>
              </a:spcAft>
              <a:buClr>
                <a:srgbClr val="FBFBFB"/>
              </a:buClr>
              <a:buSzPts val="1500"/>
              <a:buChar char="●"/>
            </a:pPr>
            <a:r>
              <a:rPr lang="en-GB" sz="1500">
                <a:solidFill>
                  <a:srgbClr val="FBFBFB"/>
                </a:solidFill>
              </a:rPr>
              <a:t>In the first three quarter of 2020, 21% of reported breaches involved the use of ransomware.</a:t>
            </a:r>
            <a:endParaRPr sz="1500">
              <a:solidFill>
                <a:srgbClr val="FBFBFB"/>
              </a:solidFill>
            </a:endParaRPr>
          </a:p>
          <a:p>
            <a:pPr indent="-323850" lvl="0" marL="457200" rtl="0" algn="l">
              <a:spcBef>
                <a:spcPts val="0"/>
              </a:spcBef>
              <a:spcAft>
                <a:spcPts val="0"/>
              </a:spcAft>
              <a:buClr>
                <a:srgbClr val="FBFBFB"/>
              </a:buClr>
              <a:buSzPts val="1500"/>
              <a:buChar char="●"/>
            </a:pPr>
            <a:r>
              <a:rPr lang="en-GB" sz="1500">
                <a:solidFill>
                  <a:srgbClr val="FBFBFB"/>
                </a:solidFill>
              </a:rPr>
              <a:t>These  ransomware-related events contributed to the  unusually high number of unknown (11.2%) and  miscellaneous (10.4%) data types exposed. </a:t>
            </a:r>
            <a:endParaRPr sz="1500">
              <a:solidFill>
                <a:srgbClr val="FBFBFB"/>
              </a:solidFill>
            </a:endParaRPr>
          </a:p>
          <a:p>
            <a:pPr indent="-323850" lvl="0" marL="457200" rtl="0" algn="l">
              <a:spcBef>
                <a:spcPts val="0"/>
              </a:spcBef>
              <a:spcAft>
                <a:spcPts val="0"/>
              </a:spcAft>
              <a:buClr>
                <a:srgbClr val="FBFBFB"/>
              </a:buClr>
              <a:buSzPts val="1500"/>
              <a:buChar char="●"/>
            </a:pPr>
            <a:r>
              <a:rPr lang="en-GB" sz="1500">
                <a:solidFill>
                  <a:srgbClr val="FBFBFB"/>
                </a:solidFill>
              </a:rPr>
              <a:t>Following well established trends, the Healthcare sector had the most reported breaches, accounting for 11.5% of the events that could be attributed to a specific economic sector.</a:t>
            </a:r>
            <a:endParaRPr sz="1500">
              <a:solidFill>
                <a:srgbClr val="FBFBFB"/>
              </a:solidFill>
            </a:endParaRPr>
          </a:p>
          <a:p>
            <a:pPr indent="0" lvl="0" marL="457200" rtl="0" algn="l">
              <a:spcBef>
                <a:spcPts val="1600"/>
              </a:spcBef>
              <a:spcAft>
                <a:spcPts val="1600"/>
              </a:spcAft>
              <a:buNone/>
            </a:pPr>
            <a:r>
              <a:t/>
            </a:r>
            <a:endParaRPr sz="1500">
              <a:solidFill>
                <a:srgbClr val="FBFBFB"/>
              </a:solidFill>
            </a:endParaRPr>
          </a:p>
        </p:txBody>
      </p:sp>
      <p:sp>
        <p:nvSpPr>
          <p:cNvPr id="278" name="Google Shape;27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79" name="Google Shape;279;p21"/>
          <p:cNvPicPr preferRelativeResize="0"/>
          <p:nvPr/>
        </p:nvPicPr>
        <p:blipFill>
          <a:blip r:embed="rId3">
            <a:alphaModFix/>
          </a:blip>
          <a:stretch>
            <a:fillRect/>
          </a:stretch>
        </p:blipFill>
        <p:spPr>
          <a:xfrm>
            <a:off x="5698025" y="1333150"/>
            <a:ext cx="3323125" cy="3082038"/>
          </a:xfrm>
          <a:prstGeom prst="rect">
            <a:avLst/>
          </a:prstGeom>
          <a:noFill/>
          <a:ln>
            <a:noFill/>
          </a:ln>
        </p:spPr>
      </p:pic>
      <p:pic>
        <p:nvPicPr>
          <p:cNvPr id="280" name="Google Shape;280;p21"/>
          <p:cNvPicPr preferRelativeResize="0"/>
          <p:nvPr/>
        </p:nvPicPr>
        <p:blipFill>
          <a:blip r:embed="rId4">
            <a:alphaModFix/>
          </a:blip>
          <a:stretch>
            <a:fillRect/>
          </a:stretch>
        </p:blipFill>
        <p:spPr>
          <a:xfrm>
            <a:off x="7671975" y="0"/>
            <a:ext cx="1079574" cy="112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a:t>
            </a:r>
            <a:endParaRPr/>
          </a:p>
        </p:txBody>
      </p:sp>
      <p:sp>
        <p:nvSpPr>
          <p:cNvPr id="286" name="Google Shape;286;p22"/>
          <p:cNvSpPr txBox="1"/>
          <p:nvPr>
            <p:ph idx="1" type="body"/>
          </p:nvPr>
        </p:nvSpPr>
        <p:spPr>
          <a:xfrm>
            <a:off x="788250" y="1459125"/>
            <a:ext cx="3941100" cy="32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It inherits the security issues which persist in those individual platforms involving </a:t>
            </a:r>
            <a:endParaRPr>
              <a:solidFill>
                <a:srgbClr val="FFFFFF"/>
              </a:solidFill>
            </a:endParaRPr>
          </a:p>
          <a:p>
            <a:pPr indent="-311150" lvl="0" marL="457200" rtl="0" algn="l">
              <a:spcBef>
                <a:spcPts val="1600"/>
              </a:spcBef>
              <a:spcAft>
                <a:spcPts val="0"/>
              </a:spcAft>
              <a:buClr>
                <a:srgbClr val="FFFFFF"/>
              </a:buClr>
              <a:buSzPts val="1300"/>
              <a:buAutoNum type="arabicPeriod"/>
            </a:pPr>
            <a:r>
              <a:rPr lang="en-GB">
                <a:solidFill>
                  <a:srgbClr val="FFFFFF"/>
                </a:solidFill>
              </a:rPr>
              <a:t>Secure access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Authentication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Authorization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 Access management</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 Security controls and services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Misconfigurations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Access Control Vulnerabilities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Data-theft and cross-control access</a:t>
            </a:r>
            <a:endParaRPr>
              <a:solidFill>
                <a:srgbClr val="FFFFFF"/>
              </a:solidFill>
            </a:endParaRPr>
          </a:p>
        </p:txBody>
      </p:sp>
      <p:pic>
        <p:nvPicPr>
          <p:cNvPr id="287" name="Google Shape;287;p22"/>
          <p:cNvPicPr preferRelativeResize="0"/>
          <p:nvPr/>
        </p:nvPicPr>
        <p:blipFill>
          <a:blip r:embed="rId3">
            <a:alphaModFix/>
          </a:blip>
          <a:stretch>
            <a:fillRect/>
          </a:stretch>
        </p:blipFill>
        <p:spPr>
          <a:xfrm>
            <a:off x="4969650" y="1459125"/>
            <a:ext cx="4096525" cy="3103675"/>
          </a:xfrm>
          <a:prstGeom prst="rect">
            <a:avLst/>
          </a:prstGeom>
          <a:noFill/>
          <a:ln>
            <a:noFill/>
          </a:ln>
        </p:spPr>
      </p:pic>
      <p:sp>
        <p:nvSpPr>
          <p:cNvPr id="288" name="Google Shape;2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89" name="Google Shape;289;p22"/>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a:t>
            </a:r>
            <a:r>
              <a:rPr lang="en-GB"/>
              <a:t>objective</a:t>
            </a:r>
            <a:endParaRPr/>
          </a:p>
        </p:txBody>
      </p:sp>
      <p:sp>
        <p:nvSpPr>
          <p:cNvPr id="295" name="Google Shape;295;p23"/>
          <p:cNvSpPr txBox="1"/>
          <p:nvPr>
            <p:ph idx="1" type="body"/>
          </p:nvPr>
        </p:nvSpPr>
        <p:spPr>
          <a:xfrm>
            <a:off x="2598650" y="1022050"/>
            <a:ext cx="6255000" cy="1781700"/>
          </a:xfrm>
          <a:prstGeom prst="rect">
            <a:avLst/>
          </a:prstGeom>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GB" sz="1500">
                <a:latin typeface="Arial"/>
                <a:ea typeface="Arial"/>
                <a:cs typeface="Arial"/>
                <a:sym typeface="Arial"/>
              </a:rPr>
              <a:t>The main objective of the research is to identify the most common issues that organizations consider when migrating their infrastructure from on premise to cloud  and explore the security services and policies that can make the cloud infrastructure more secure and reduce the vulnerabilities at the architecture level.</a:t>
            </a:r>
            <a:endParaRPr sz="15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pic>
        <p:nvPicPr>
          <p:cNvPr descr="Secure Element&quot; - Cloud Based Secure Element (HCE) and Other Possible SE -  Carta Worldwide" id="296" name="Google Shape;296;p23"/>
          <p:cNvPicPr preferRelativeResize="0"/>
          <p:nvPr/>
        </p:nvPicPr>
        <p:blipFill rotWithShape="1">
          <a:blip r:embed="rId3">
            <a:alphaModFix/>
          </a:blip>
          <a:srcRect b="5760" l="0" r="0" t="-5759"/>
          <a:stretch/>
        </p:blipFill>
        <p:spPr>
          <a:xfrm>
            <a:off x="5922050" y="2948375"/>
            <a:ext cx="2993350" cy="1979750"/>
          </a:xfrm>
          <a:prstGeom prst="rect">
            <a:avLst/>
          </a:prstGeom>
          <a:noFill/>
          <a:ln>
            <a:noFill/>
          </a:ln>
        </p:spPr>
      </p:pic>
      <p:sp>
        <p:nvSpPr>
          <p:cNvPr id="297" name="Google Shape;2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8" name="Google Shape;298;p23"/>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Arial"/>
                <a:ea typeface="Arial"/>
                <a:cs typeface="Arial"/>
                <a:sym typeface="Arial"/>
              </a:rPr>
              <a:t>Target </a:t>
            </a:r>
            <a:r>
              <a:rPr lang="en-GB" sz="2800">
                <a:latin typeface="Arial"/>
                <a:ea typeface="Arial"/>
                <a:cs typeface="Arial"/>
                <a:sym typeface="Arial"/>
              </a:rPr>
              <a:t>audience</a:t>
            </a:r>
            <a:endParaRPr sz="2800">
              <a:latin typeface="Arial"/>
              <a:ea typeface="Arial"/>
              <a:cs typeface="Arial"/>
              <a:sym typeface="Arial"/>
            </a:endParaRPr>
          </a:p>
        </p:txBody>
      </p:sp>
      <p:sp>
        <p:nvSpPr>
          <p:cNvPr id="304" name="Google Shape;304;p24"/>
          <p:cNvSpPr txBox="1"/>
          <p:nvPr>
            <p:ph idx="1" type="body"/>
          </p:nvPr>
        </p:nvSpPr>
        <p:spPr>
          <a:xfrm>
            <a:off x="1297500" y="1728550"/>
            <a:ext cx="3972600" cy="2634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Arial"/>
              <a:buChar char="-"/>
            </a:pPr>
            <a:r>
              <a:rPr lang="en-GB" sz="1500">
                <a:solidFill>
                  <a:srgbClr val="FFFFFF"/>
                </a:solidFill>
                <a:latin typeface="Arial"/>
                <a:ea typeface="Arial"/>
                <a:cs typeface="Arial"/>
                <a:sym typeface="Arial"/>
              </a:rPr>
              <a:t>Organizations </a:t>
            </a:r>
            <a:r>
              <a:rPr lang="en-GB" sz="1500">
                <a:solidFill>
                  <a:srgbClr val="FFFFFF"/>
                </a:solidFill>
                <a:latin typeface="Arial"/>
                <a:ea typeface="Arial"/>
                <a:cs typeface="Arial"/>
                <a:sym typeface="Arial"/>
              </a:rPr>
              <a:t>looking</a:t>
            </a:r>
            <a:r>
              <a:rPr lang="en-GB" sz="1500">
                <a:solidFill>
                  <a:srgbClr val="FFFFFF"/>
                </a:solidFill>
                <a:latin typeface="Arial"/>
                <a:ea typeface="Arial"/>
                <a:cs typeface="Arial"/>
                <a:sym typeface="Arial"/>
              </a:rPr>
              <a:t> to migrate their </a:t>
            </a:r>
            <a:r>
              <a:rPr lang="en-GB" sz="1500">
                <a:solidFill>
                  <a:srgbClr val="FFFFFF"/>
                </a:solidFill>
                <a:latin typeface="Arial"/>
                <a:ea typeface="Arial"/>
                <a:cs typeface="Arial"/>
                <a:sym typeface="Arial"/>
              </a:rPr>
              <a:t>infrastructure</a:t>
            </a:r>
            <a:r>
              <a:rPr lang="en-GB" sz="1500">
                <a:solidFill>
                  <a:srgbClr val="FFFFFF"/>
                </a:solidFill>
                <a:latin typeface="Arial"/>
                <a:ea typeface="Arial"/>
                <a:cs typeface="Arial"/>
                <a:sym typeface="Arial"/>
              </a:rPr>
              <a:t> on cloud</a:t>
            </a:r>
            <a:endParaRPr sz="1500">
              <a:solidFill>
                <a:srgbClr val="FFFFFF"/>
              </a:solidFill>
              <a:latin typeface="Arial"/>
              <a:ea typeface="Arial"/>
              <a:cs typeface="Arial"/>
              <a:sym typeface="Arial"/>
            </a:endParaRPr>
          </a:p>
          <a:p>
            <a:pPr indent="-323850" lvl="0" marL="457200" rtl="0" algn="l">
              <a:lnSpc>
                <a:spcPct val="150000"/>
              </a:lnSpc>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Organizations looking to start their </a:t>
            </a:r>
            <a:r>
              <a:rPr lang="en-GB" sz="1500">
                <a:solidFill>
                  <a:srgbClr val="FFFFFF"/>
                </a:solidFill>
                <a:latin typeface="Arial"/>
                <a:ea typeface="Arial"/>
                <a:cs typeface="Arial"/>
                <a:sym typeface="Arial"/>
              </a:rPr>
              <a:t>infrastructure</a:t>
            </a:r>
            <a:r>
              <a:rPr lang="en-GB" sz="1500">
                <a:solidFill>
                  <a:srgbClr val="FFFFFF"/>
                </a:solidFill>
                <a:latin typeface="Arial"/>
                <a:ea typeface="Arial"/>
                <a:cs typeface="Arial"/>
                <a:sym typeface="Arial"/>
              </a:rPr>
              <a:t> on cloud</a:t>
            </a:r>
            <a:endParaRPr sz="1500">
              <a:solidFill>
                <a:srgbClr val="FFFFFF"/>
              </a:solidFill>
              <a:latin typeface="Arial"/>
              <a:ea typeface="Arial"/>
              <a:cs typeface="Arial"/>
              <a:sym typeface="Arial"/>
            </a:endParaRPr>
          </a:p>
          <a:p>
            <a:pPr indent="-323850" lvl="0" marL="457200" rtl="0" algn="l">
              <a:lnSpc>
                <a:spcPct val="150000"/>
              </a:lnSpc>
              <a:spcBef>
                <a:spcPts val="0"/>
              </a:spcBef>
              <a:spcAft>
                <a:spcPts val="0"/>
              </a:spcAft>
              <a:buClr>
                <a:srgbClr val="FFFFFF"/>
              </a:buClr>
              <a:buSzPts val="1500"/>
              <a:buFont typeface="Arial"/>
              <a:buChar char="-"/>
            </a:pPr>
            <a:r>
              <a:rPr lang="en-GB" sz="1500">
                <a:solidFill>
                  <a:srgbClr val="FFFFFF"/>
                </a:solidFill>
                <a:latin typeface="Arial"/>
                <a:ea typeface="Arial"/>
                <a:cs typeface="Arial"/>
                <a:sym typeface="Arial"/>
              </a:rPr>
              <a:t>Developers interested in hosting  applications on cloud</a:t>
            </a:r>
            <a:endParaRPr sz="1500">
              <a:solidFill>
                <a:srgbClr val="FFFFFF"/>
              </a:solidFill>
              <a:latin typeface="Arial"/>
              <a:ea typeface="Arial"/>
              <a:cs typeface="Arial"/>
              <a:sym typeface="Arial"/>
            </a:endParaRPr>
          </a:p>
        </p:txBody>
      </p:sp>
      <p:pic>
        <p:nvPicPr>
          <p:cNvPr descr="offset_comp_267026.jpg" id="305" name="Google Shape;305;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06" name="Google Shape;306;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07" name="Google Shape;307;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08" name="Google Shape;308;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09" name="Google Shape;30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10" name="Google Shape;310;p24"/>
          <p:cNvPicPr preferRelativeResize="0"/>
          <p:nvPr/>
        </p:nvPicPr>
        <p:blipFill>
          <a:blip r:embed="rId6">
            <a:alphaModFix/>
          </a:blip>
          <a:stretch>
            <a:fillRect/>
          </a:stretch>
        </p:blipFill>
        <p:spPr>
          <a:xfrm>
            <a:off x="7584375" y="0"/>
            <a:ext cx="1079574" cy="112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1297500" y="393750"/>
            <a:ext cx="7060800" cy="6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DevOps and DevSecOps</a:t>
            </a:r>
            <a:endParaRPr/>
          </a:p>
        </p:txBody>
      </p:sp>
      <p:pic>
        <p:nvPicPr>
          <p:cNvPr id="316" name="Google Shape;316;p25"/>
          <p:cNvPicPr preferRelativeResize="0"/>
          <p:nvPr/>
        </p:nvPicPr>
        <p:blipFill>
          <a:blip r:embed="rId3">
            <a:alphaModFix/>
          </a:blip>
          <a:stretch>
            <a:fillRect/>
          </a:stretch>
        </p:blipFill>
        <p:spPr>
          <a:xfrm>
            <a:off x="1595650" y="1177675"/>
            <a:ext cx="6197500" cy="3544250"/>
          </a:xfrm>
          <a:prstGeom prst="rect">
            <a:avLst/>
          </a:prstGeom>
          <a:noFill/>
          <a:ln>
            <a:noFill/>
          </a:ln>
        </p:spPr>
      </p:pic>
      <p:sp>
        <p:nvSpPr>
          <p:cNvPr id="317" name="Google Shape;31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18" name="Google Shape;318;p25"/>
          <p:cNvPicPr preferRelativeResize="0"/>
          <p:nvPr/>
        </p:nvPicPr>
        <p:blipFill>
          <a:blip r:embed="rId4">
            <a:alphaModFix/>
          </a:blip>
          <a:stretch>
            <a:fillRect/>
          </a:stretch>
        </p:blipFill>
        <p:spPr>
          <a:xfrm>
            <a:off x="7584375" y="0"/>
            <a:ext cx="1079574" cy="1122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